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5DBDE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EEE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5"/>
              </a:solidFill>
              <a:prstDash val="solid"/>
              <a:bevel/>
            </a:ln>
          </a:top>
          <a:bottom>
            <a:ln w="12700" cap="flat">
              <a:solidFill>
                <a:schemeClr val="accent5"/>
              </a:solidFill>
              <a:prstDash val="solid"/>
              <a:bevel/>
            </a:ln>
          </a:bottom>
          <a:insideH>
            <a:ln w="12700" cap="flat">
              <a:solidFill>
                <a:schemeClr val="accent5"/>
              </a:solidFill>
              <a:prstDash val="solid"/>
              <a:bevel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EEEF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chemeClr val="accent5"/>
              </a:solidFill>
              <a:prstDash val="solid"/>
              <a:bevel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5"/>
              </a:solidFill>
              <a:prstDash val="solid"/>
              <a:bevel/>
            </a:ln>
          </a:top>
          <a:bottom>
            <a:ln w="12700" cap="flat">
              <a:solidFill>
                <a:schemeClr val="accent5"/>
              </a:solidFill>
              <a:prstDash val="solid"/>
              <a:bevel/>
            </a:ln>
          </a:bottom>
          <a:insideH>
            <a:ln w="12700" cap="flat">
              <a:solidFill>
                <a:schemeClr val="accent5"/>
              </a:solidFill>
              <a:prstDash val="solid"/>
              <a:bevel/>
            </a:ln>
          </a:insideH>
          <a:insideV>
            <a:ln w="12700" cap="flat">
              <a:solidFill>
                <a:schemeClr val="accent5"/>
              </a:solidFill>
              <a:prstDash val="solid"/>
              <a:bevel/>
            </a:ln>
          </a:insideV>
        </a:tcBdr>
        <a:fill>
          <a:solidFill>
            <a:srgbClr val="EBEEE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5"/>
              </a:solidFill>
              <a:prstDash val="solid"/>
              <a:bevel/>
            </a:ln>
          </a:top>
          <a:bottom>
            <a:ln w="12700" cap="flat">
              <a:solidFill>
                <a:schemeClr val="accent5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5"/>
              </a:solidFill>
              <a:prstDash val="solid"/>
              <a:bevel/>
            </a:ln>
          </a:top>
          <a:bottom>
            <a:ln w="12700" cap="flat">
              <a:solidFill>
                <a:schemeClr val="accent5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alpha val="20000"/>
            </a:scheme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alpha val="20000"/>
            </a:scheme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5"/>
              </a:solidFill>
              <a:prstDash val="solid"/>
              <a:bevel/>
            </a:ln>
          </a:top>
          <a:bottom>
            <a:ln w="12700" cap="flat">
              <a:solidFill>
                <a:schemeClr val="accent5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5"/>
              </a:solidFill>
              <a:prstDash val="solid"/>
              <a:bevel/>
            </a:ln>
          </a:top>
          <a:bottom>
            <a:ln w="12700" cap="flat">
              <a:solidFill>
                <a:schemeClr val="accent5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CCECF"/>
          </a:solidFill>
        </a:fill>
      </a:tcStyle>
    </a:wholeTbl>
    <a:band2H>
      <a:tcTxStyle b="def" i="def"/>
      <a:tcStyle>
        <a:tcBdr/>
        <a:fill>
          <a:solidFill>
            <a:srgbClr val="E7E8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4D6"/>
          </a:solidFill>
        </a:fill>
      </a:tcStyle>
    </a:wholeTbl>
    <a:band2H>
      <a:tcTxStyle b="def" i="def"/>
      <a:tcStyle>
        <a:tcBdr/>
        <a:fill>
          <a:solidFill>
            <a:srgbClr val="E9EAEC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Shape 15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Line"/>
          <p:cNvSpPr/>
          <p:nvPr/>
        </p:nvSpPr>
        <p:spPr>
          <a:xfrm flipH="1" flipV="1">
            <a:off x="399802" y="562063"/>
            <a:ext cx="8318132" cy="1"/>
          </a:xfrm>
          <a:prstGeom prst="line">
            <a:avLst/>
          </a:prstGeom>
          <a:ln>
            <a:solidFill>
              <a:srgbClr val="E0E0E0"/>
            </a:solidFill>
            <a:bevel/>
            <a:tailEnd type="triangle"/>
          </a:ln>
        </p:spPr>
        <p:txBody>
          <a:bodyPr lIns="45719" rIns="45719"/>
          <a:lstStyle/>
          <a:p>
            <a:pPr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32" name="Title Text"/>
          <p:cNvSpPr txBox="1"/>
          <p:nvPr>
            <p:ph type="title"/>
          </p:nvPr>
        </p:nvSpPr>
        <p:spPr>
          <a:xfrm>
            <a:off x="685800" y="1383507"/>
            <a:ext cx="7772400" cy="1531143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33" name="Body Level One…"/>
          <p:cNvSpPr txBox="1"/>
          <p:nvPr>
            <p:ph type="body" sz="quarter" idx="1"/>
          </p:nvPr>
        </p:nvSpPr>
        <p:spPr>
          <a:xfrm>
            <a:off x="1371600" y="2914650"/>
            <a:ext cx="6400800" cy="1070521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1pPr>
            <a:lvl2pPr marL="0" indent="457200" algn="ctr">
              <a:spcBef>
                <a:spcPts val="600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2pPr>
            <a:lvl3pPr marL="0" indent="914400" algn="ctr">
              <a:spcBef>
                <a:spcPts val="600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3pPr>
            <a:lvl4pPr marL="0" indent="1371600" algn="ctr">
              <a:spcBef>
                <a:spcPts val="600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4pPr>
            <a:lvl5pPr marL="0" indent="1828800" algn="ctr">
              <a:spcBef>
                <a:spcPts val="600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/>
          <p:nvPr>
            <p:ph type="sldNum" sz="quarter" idx="2"/>
          </p:nvPr>
        </p:nvSpPr>
        <p:spPr>
          <a:xfrm>
            <a:off x="6553200" y="4745172"/>
            <a:ext cx="2133600" cy="23114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pPr/>
            <a:fld id="{86CB4B4D-7CA3-9044-876B-883B54F8677D}" type="slidenum"/>
          </a:p>
        </p:txBody>
      </p:sp>
      <p:sp>
        <p:nvSpPr>
          <p:cNvPr id="35" name="Rectangle"/>
          <p:cNvSpPr/>
          <p:nvPr/>
        </p:nvSpPr>
        <p:spPr>
          <a:xfrm>
            <a:off x="301037" y="498590"/>
            <a:ext cx="8541926" cy="338667"/>
          </a:xfrm>
          <a:prstGeom prst="rect">
            <a:avLst/>
          </a:prstGeom>
          <a:solidFill>
            <a:srgbClr val="FFFFFF"/>
          </a:solidFill>
          <a:ln w="12700">
            <a:miter lim="400000"/>
            <a:tailEnd type="triangle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6" name="your-school-logo.jpg" descr="your-school-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0167" y="59694"/>
            <a:ext cx="469215" cy="4091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Text"/>
          <p:cNvSpPr txBox="1"/>
          <p:nvPr>
            <p:ph type="title"/>
          </p:nvPr>
        </p:nvSpPr>
        <p:spPr>
          <a:xfrm>
            <a:off x="447793" y="0"/>
            <a:ext cx="6096001" cy="617532"/>
          </a:xfrm>
          <a:prstGeom prst="rect">
            <a:avLst/>
          </a:prstGeom>
        </p:spPr>
        <p:txBody>
          <a:bodyPr/>
          <a:lstStyle>
            <a:lvl1pPr>
              <a:defRPr cap="all"/>
            </a:lvl1pPr>
          </a:lstStyle>
          <a:p>
            <a:pPr/>
            <a:r>
              <a:t>Title Text</a:t>
            </a:r>
          </a:p>
        </p:txBody>
      </p:sp>
      <p:sp>
        <p:nvSpPr>
          <p:cNvPr id="44" name="Body Level One…"/>
          <p:cNvSpPr txBox="1"/>
          <p:nvPr>
            <p:ph type="body" idx="1"/>
          </p:nvPr>
        </p:nvSpPr>
        <p:spPr>
          <a:xfrm>
            <a:off x="457200" y="1040232"/>
            <a:ext cx="8229600" cy="306303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xfrm>
            <a:off x="6553200" y="4745172"/>
            <a:ext cx="2133600" cy="23114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pPr/>
            <a:fld id="{86CB4B4D-7CA3-9044-876B-883B54F8677D}" type="slidenum"/>
          </a:p>
        </p:txBody>
      </p:sp>
      <p:sp>
        <p:nvSpPr>
          <p:cNvPr id="46" name="Line"/>
          <p:cNvSpPr/>
          <p:nvPr/>
        </p:nvSpPr>
        <p:spPr>
          <a:xfrm flipH="1" flipV="1">
            <a:off x="400050" y="561974"/>
            <a:ext cx="8318501" cy="2"/>
          </a:xfrm>
          <a:prstGeom prst="line">
            <a:avLst/>
          </a:prstGeom>
          <a:ln>
            <a:solidFill>
              <a:srgbClr val="E0E0E0"/>
            </a:solidFill>
          </a:ln>
        </p:spPr>
        <p:txBody>
          <a:bodyPr lIns="45719" rIns="45719"/>
          <a:lstStyle/>
          <a:p>
            <a:pPr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pic>
        <p:nvPicPr>
          <p:cNvPr id="47" name="your-school-logo.jpg" descr="your-school-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0167" y="59694"/>
            <a:ext cx="469215" cy="4091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Text"/>
          <p:cNvSpPr txBox="1"/>
          <p:nvPr>
            <p:ph type="title"/>
          </p:nvPr>
        </p:nvSpPr>
        <p:spPr>
          <a:xfrm>
            <a:off x="447793" y="0"/>
            <a:ext cx="6096001" cy="617532"/>
          </a:xfrm>
          <a:prstGeom prst="rect">
            <a:avLst/>
          </a:prstGeom>
        </p:spPr>
        <p:txBody>
          <a:bodyPr/>
          <a:lstStyle>
            <a:lvl1pPr>
              <a:defRPr cap="all"/>
            </a:lvl1pPr>
          </a:lstStyle>
          <a:p>
            <a:pPr/>
            <a:r>
              <a:t>Title Text</a:t>
            </a:r>
          </a:p>
        </p:txBody>
      </p:sp>
      <p:sp>
        <p:nvSpPr>
          <p:cNvPr id="55" name="Slide Number"/>
          <p:cNvSpPr txBox="1"/>
          <p:nvPr>
            <p:ph type="sldNum" sz="quarter" idx="2"/>
          </p:nvPr>
        </p:nvSpPr>
        <p:spPr>
          <a:xfrm>
            <a:off x="6553200" y="4745172"/>
            <a:ext cx="2133600" cy="23114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pPr/>
            <a:fld id="{86CB4B4D-7CA3-9044-876B-883B54F8677D}" type="slidenum"/>
          </a:p>
        </p:txBody>
      </p:sp>
      <p:sp>
        <p:nvSpPr>
          <p:cNvPr id="56" name="Line"/>
          <p:cNvSpPr/>
          <p:nvPr/>
        </p:nvSpPr>
        <p:spPr>
          <a:xfrm flipH="1" flipV="1">
            <a:off x="400050" y="561974"/>
            <a:ext cx="8318501" cy="2"/>
          </a:xfrm>
          <a:prstGeom prst="line">
            <a:avLst/>
          </a:prstGeom>
          <a:ln>
            <a:solidFill>
              <a:srgbClr val="E0E0E0"/>
            </a:solidFill>
          </a:ln>
        </p:spPr>
        <p:txBody>
          <a:bodyPr lIns="45719" rIns="45719"/>
          <a:lstStyle/>
          <a:p>
            <a:pPr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pic>
        <p:nvPicPr>
          <p:cNvPr id="57" name="your-school-logo.jpg" descr="your-school-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0167" y="59694"/>
            <a:ext cx="469215" cy="4091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/>
          <p:nvPr>
            <p:ph type="title"/>
          </p:nvPr>
        </p:nvSpPr>
        <p:spPr>
          <a:xfrm>
            <a:off x="447793" y="0"/>
            <a:ext cx="6096001" cy="617532"/>
          </a:xfrm>
          <a:prstGeom prst="rect">
            <a:avLst/>
          </a:prstGeom>
        </p:spPr>
        <p:txBody>
          <a:bodyPr/>
          <a:lstStyle>
            <a:lvl1pPr>
              <a:defRPr cap="all"/>
            </a:lvl1pPr>
          </a:lstStyle>
          <a:p>
            <a:pPr/>
            <a:r>
              <a:t>Title Text</a:t>
            </a:r>
          </a:p>
        </p:txBody>
      </p:sp>
      <p:sp>
        <p:nvSpPr>
          <p:cNvPr id="65" name="Body Level One…"/>
          <p:cNvSpPr txBox="1"/>
          <p:nvPr>
            <p:ph type="body" sz="half" idx="1"/>
          </p:nvPr>
        </p:nvSpPr>
        <p:spPr>
          <a:xfrm>
            <a:off x="457200" y="1012010"/>
            <a:ext cx="4038600" cy="3707831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defRPr sz="1800"/>
            </a:lvl1pPr>
            <a:lvl2pPr marL="778668" indent="-321468">
              <a:spcBef>
                <a:spcPts val="400"/>
              </a:spcBef>
              <a:defRPr sz="1800"/>
            </a:lvl2pPr>
            <a:lvl3pPr marL="1208314" indent="-293914"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" name="Slide Number"/>
          <p:cNvSpPr txBox="1"/>
          <p:nvPr>
            <p:ph type="sldNum" sz="quarter" idx="2"/>
          </p:nvPr>
        </p:nvSpPr>
        <p:spPr>
          <a:xfrm>
            <a:off x="6553200" y="4745172"/>
            <a:ext cx="2133600" cy="23114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pPr/>
            <a:fld id="{86CB4B4D-7CA3-9044-876B-883B54F8677D}" type="slidenum"/>
          </a:p>
        </p:txBody>
      </p:sp>
      <p:sp>
        <p:nvSpPr>
          <p:cNvPr id="67" name="Line"/>
          <p:cNvSpPr/>
          <p:nvPr/>
        </p:nvSpPr>
        <p:spPr>
          <a:xfrm flipH="1" flipV="1">
            <a:off x="400050" y="561974"/>
            <a:ext cx="8318501" cy="2"/>
          </a:xfrm>
          <a:prstGeom prst="line">
            <a:avLst/>
          </a:prstGeom>
          <a:ln>
            <a:solidFill>
              <a:srgbClr val="E0E0E0"/>
            </a:solidFill>
          </a:ln>
        </p:spPr>
        <p:txBody>
          <a:bodyPr lIns="45719" rIns="45719"/>
          <a:lstStyle/>
          <a:p>
            <a:pPr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pic>
        <p:nvPicPr>
          <p:cNvPr id="68" name="your-school-logo.jpg" descr="your-school-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0167" y="59694"/>
            <a:ext cx="469215" cy="4091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www.bestppt.com"/>
          <p:cNvSpPr txBox="1"/>
          <p:nvPr/>
        </p:nvSpPr>
        <p:spPr>
          <a:xfrm>
            <a:off x="457200" y="4726122"/>
            <a:ext cx="2133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>
              <a:defRPr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>
                <a:latin typeface="Calibri Light"/>
                <a:ea typeface="Calibri Light"/>
                <a:cs typeface="Calibri Light"/>
                <a:sym typeface="Calibri Light"/>
              </a:rPr>
              <a:t>www.bestppt.com</a:t>
            </a:r>
          </a:p>
        </p:txBody>
      </p:sp>
      <p:grpSp>
        <p:nvGrpSpPr>
          <p:cNvPr id="84" name="Group"/>
          <p:cNvGrpSpPr/>
          <p:nvPr/>
        </p:nvGrpSpPr>
        <p:grpSpPr>
          <a:xfrm>
            <a:off x="4257730" y="4720364"/>
            <a:ext cx="628541" cy="280757"/>
            <a:chOff x="0" y="0"/>
            <a:chExt cx="628540" cy="280755"/>
          </a:xfrm>
        </p:grpSpPr>
        <p:sp>
          <p:nvSpPr>
            <p:cNvPr id="76" name="Circle"/>
            <p:cNvSpPr/>
            <p:nvPr/>
          </p:nvSpPr>
          <p:spPr>
            <a:xfrm>
              <a:off x="-1" y="-1"/>
              <a:ext cx="276849" cy="276849"/>
            </a:xfrm>
            <a:prstGeom prst="ellipse">
              <a:avLst/>
            </a:prstGeom>
            <a:noFill/>
            <a:ln w="9525" cap="flat">
              <a:solidFill>
                <a:srgbClr val="D9D9D9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7" name="Circle"/>
            <p:cNvSpPr/>
            <p:nvPr/>
          </p:nvSpPr>
          <p:spPr>
            <a:xfrm>
              <a:off x="351692" y="3907"/>
              <a:ext cx="276849" cy="276849"/>
            </a:xfrm>
            <a:prstGeom prst="ellipse">
              <a:avLst/>
            </a:prstGeom>
            <a:noFill/>
            <a:ln w="9525" cap="flat">
              <a:solidFill>
                <a:srgbClr val="D9D9D9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grpSp>
          <p:nvGrpSpPr>
            <p:cNvPr id="80" name="Group"/>
            <p:cNvGrpSpPr/>
            <p:nvPr/>
          </p:nvGrpSpPr>
          <p:grpSpPr>
            <a:xfrm>
              <a:off x="109386" y="104965"/>
              <a:ext cx="45720" cy="73400"/>
              <a:chOff x="0" y="1"/>
              <a:chExt cx="45718" cy="73399"/>
            </a:xfrm>
          </p:grpSpPr>
          <p:sp>
            <p:nvSpPr>
              <p:cNvPr id="78" name="Line"/>
              <p:cNvSpPr/>
              <p:nvPr/>
            </p:nvSpPr>
            <p:spPr>
              <a:xfrm flipV="1">
                <a:off x="0" y="1"/>
                <a:ext cx="45719" cy="38909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bevel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79" name="Line"/>
              <p:cNvSpPr/>
              <p:nvPr/>
            </p:nvSpPr>
            <p:spPr>
              <a:xfrm>
                <a:off x="-1" y="35317"/>
                <a:ext cx="45719" cy="38084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bevel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</p:grpSp>
        <p:grpSp>
          <p:nvGrpSpPr>
            <p:cNvPr id="83" name="Group"/>
            <p:cNvGrpSpPr/>
            <p:nvPr/>
          </p:nvGrpSpPr>
          <p:grpSpPr>
            <a:xfrm>
              <a:off x="471163" y="102635"/>
              <a:ext cx="45719" cy="73400"/>
              <a:chOff x="0" y="0"/>
              <a:chExt cx="45718" cy="73399"/>
            </a:xfrm>
          </p:grpSpPr>
          <p:sp>
            <p:nvSpPr>
              <p:cNvPr id="81" name="Line"/>
              <p:cNvSpPr/>
              <p:nvPr/>
            </p:nvSpPr>
            <p:spPr>
              <a:xfrm flipH="1">
                <a:off x="0" y="34491"/>
                <a:ext cx="45719" cy="38909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bevel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82" name="Line"/>
              <p:cNvSpPr/>
              <p:nvPr/>
            </p:nvSpPr>
            <p:spPr>
              <a:xfrm flipH="1" flipV="1">
                <a:off x="1" y="0"/>
                <a:ext cx="45718" cy="38083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bevel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</p:grpSp>
      </p:grpSp>
      <p:sp>
        <p:nvSpPr>
          <p:cNvPr id="85" name="Title Text"/>
          <p:cNvSpPr txBox="1"/>
          <p:nvPr>
            <p:ph type="title"/>
          </p:nvPr>
        </p:nvSpPr>
        <p:spPr>
          <a:xfrm>
            <a:off x="447793" y="0"/>
            <a:ext cx="6096001" cy="617532"/>
          </a:xfrm>
          <a:prstGeom prst="rect">
            <a:avLst/>
          </a:prstGeom>
        </p:spPr>
        <p:txBody>
          <a:bodyPr/>
          <a:lstStyle>
            <a:lvl1pPr>
              <a:defRPr cap="all"/>
            </a:lvl1pPr>
          </a:lstStyle>
          <a:p>
            <a:pPr/>
            <a:r>
              <a:t>Title Text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xfrm>
            <a:off x="6553200" y="4726122"/>
            <a:ext cx="2133600" cy="2692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7" name="Rectangle"/>
          <p:cNvSpPr/>
          <p:nvPr/>
        </p:nvSpPr>
        <p:spPr>
          <a:xfrm>
            <a:off x="4145934" y="4547418"/>
            <a:ext cx="942259" cy="53258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  <a:bevel/>
            <a:tailEnd type="triangle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8" name="Rectangle"/>
          <p:cNvSpPr/>
          <p:nvPr/>
        </p:nvSpPr>
        <p:spPr>
          <a:xfrm>
            <a:off x="0" y="3466069"/>
            <a:ext cx="9144000" cy="1677431"/>
          </a:xfrm>
          <a:prstGeom prst="rect">
            <a:avLst/>
          </a:prstGeom>
          <a:solidFill>
            <a:srgbClr val="FFFFFF"/>
          </a:solidFill>
          <a:ln w="12700">
            <a:miter lim="400000"/>
            <a:tailEnd type="triangle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9" name="Line"/>
          <p:cNvSpPr/>
          <p:nvPr/>
        </p:nvSpPr>
        <p:spPr>
          <a:xfrm flipH="1" flipV="1">
            <a:off x="400050" y="561974"/>
            <a:ext cx="8318501" cy="2"/>
          </a:xfrm>
          <a:prstGeom prst="line">
            <a:avLst/>
          </a:prstGeom>
          <a:ln>
            <a:solidFill>
              <a:srgbClr val="E0E0E0"/>
            </a:solidFill>
          </a:ln>
        </p:spPr>
        <p:txBody>
          <a:bodyPr lIns="45719" rIns="45719"/>
          <a:lstStyle/>
          <a:p>
            <a:pPr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pic>
        <p:nvPicPr>
          <p:cNvPr id="90" name="your-school-logo.jpg" descr="your-school-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0167" y="59694"/>
            <a:ext cx="469215" cy="4091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oter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"/>
          <p:cNvGrpSpPr/>
          <p:nvPr/>
        </p:nvGrpSpPr>
        <p:grpSpPr>
          <a:xfrm>
            <a:off x="8200073" y="190332"/>
            <a:ext cx="393655" cy="253482"/>
            <a:chOff x="0" y="0"/>
            <a:chExt cx="393653" cy="253480"/>
          </a:xfrm>
        </p:grpSpPr>
        <p:sp>
          <p:nvSpPr>
            <p:cNvPr id="97" name="Line"/>
            <p:cNvSpPr/>
            <p:nvPr/>
          </p:nvSpPr>
          <p:spPr>
            <a:xfrm flipH="1">
              <a:off x="391580" y="0"/>
              <a:ext cx="1" cy="253480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98" name="Line"/>
            <p:cNvSpPr/>
            <p:nvPr/>
          </p:nvSpPr>
          <p:spPr>
            <a:xfrm>
              <a:off x="194983" y="22476"/>
              <a:ext cx="196598" cy="231004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99" name="Line"/>
            <p:cNvSpPr/>
            <p:nvPr/>
          </p:nvSpPr>
          <p:spPr>
            <a:xfrm flipH="1">
              <a:off x="6718" y="22476"/>
              <a:ext cx="192432" cy="231004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00" name="Line"/>
            <p:cNvSpPr/>
            <p:nvPr/>
          </p:nvSpPr>
          <p:spPr>
            <a:xfrm flipH="1">
              <a:off x="6718" y="0"/>
              <a:ext cx="1" cy="253480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01" name="Line"/>
            <p:cNvSpPr/>
            <p:nvPr/>
          </p:nvSpPr>
          <p:spPr>
            <a:xfrm flipH="1" flipV="1">
              <a:off x="-1" y="253479"/>
              <a:ext cx="393655" cy="1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02" name="Line"/>
            <p:cNvSpPr/>
            <p:nvPr/>
          </p:nvSpPr>
          <p:spPr>
            <a:xfrm flipH="1">
              <a:off x="199149" y="0"/>
              <a:ext cx="192432" cy="231003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03" name="Line"/>
            <p:cNvSpPr/>
            <p:nvPr/>
          </p:nvSpPr>
          <p:spPr>
            <a:xfrm>
              <a:off x="6718" y="-1"/>
              <a:ext cx="194546" cy="232938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</p:grpSp>
      <p:sp>
        <p:nvSpPr>
          <p:cNvPr id="105" name="Line"/>
          <p:cNvSpPr/>
          <p:nvPr/>
        </p:nvSpPr>
        <p:spPr>
          <a:xfrm flipH="1" flipV="1">
            <a:off x="399802" y="562063"/>
            <a:ext cx="8318132" cy="1"/>
          </a:xfrm>
          <a:prstGeom prst="line">
            <a:avLst/>
          </a:prstGeom>
          <a:ln>
            <a:solidFill>
              <a:srgbClr val="E0E0E0"/>
            </a:solidFill>
            <a:bevel/>
            <a:tailEnd type="triangle"/>
          </a:ln>
        </p:spPr>
        <p:txBody>
          <a:bodyPr lIns="45719" rIns="45719"/>
          <a:lstStyle/>
          <a:p>
            <a:pPr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06" name="Title Text"/>
          <p:cNvSpPr txBox="1"/>
          <p:nvPr>
            <p:ph type="title"/>
          </p:nvPr>
        </p:nvSpPr>
        <p:spPr>
          <a:xfrm>
            <a:off x="447793" y="0"/>
            <a:ext cx="6096001" cy="617532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7" name="Slide Number"/>
          <p:cNvSpPr txBox="1"/>
          <p:nvPr>
            <p:ph type="sldNum" sz="quarter" idx="2"/>
          </p:nvPr>
        </p:nvSpPr>
        <p:spPr>
          <a:xfrm>
            <a:off x="6553200" y="4745172"/>
            <a:ext cx="2133600" cy="23114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pPr/>
            <a:fld id="{86CB4B4D-7CA3-9044-876B-883B54F8677D}" type="slidenum"/>
          </a:p>
        </p:txBody>
      </p:sp>
      <p:sp>
        <p:nvSpPr>
          <p:cNvPr id="108" name="Rectangle"/>
          <p:cNvSpPr/>
          <p:nvPr/>
        </p:nvSpPr>
        <p:spPr>
          <a:xfrm>
            <a:off x="0" y="-85047"/>
            <a:ext cx="9144000" cy="1677430"/>
          </a:xfrm>
          <a:prstGeom prst="rect">
            <a:avLst/>
          </a:prstGeom>
          <a:solidFill>
            <a:srgbClr val="FFFFFF"/>
          </a:solidFill>
          <a:ln w="12700">
            <a:miter lim="400000"/>
            <a:tailEnd type="triangle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ullScreen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olored Backgr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"/>
          <p:cNvGrpSpPr/>
          <p:nvPr/>
        </p:nvGrpSpPr>
        <p:grpSpPr>
          <a:xfrm>
            <a:off x="8200073" y="190332"/>
            <a:ext cx="393655" cy="253482"/>
            <a:chOff x="0" y="0"/>
            <a:chExt cx="393653" cy="253480"/>
          </a:xfrm>
        </p:grpSpPr>
        <p:sp>
          <p:nvSpPr>
            <p:cNvPr id="129" name="Line"/>
            <p:cNvSpPr/>
            <p:nvPr/>
          </p:nvSpPr>
          <p:spPr>
            <a:xfrm flipH="1">
              <a:off x="391580" y="0"/>
              <a:ext cx="1" cy="253480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30" name="Line"/>
            <p:cNvSpPr/>
            <p:nvPr/>
          </p:nvSpPr>
          <p:spPr>
            <a:xfrm>
              <a:off x="194983" y="22476"/>
              <a:ext cx="196598" cy="231004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31" name="Line"/>
            <p:cNvSpPr/>
            <p:nvPr/>
          </p:nvSpPr>
          <p:spPr>
            <a:xfrm flipH="1">
              <a:off x="6718" y="22476"/>
              <a:ext cx="192432" cy="231004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32" name="Line"/>
            <p:cNvSpPr/>
            <p:nvPr/>
          </p:nvSpPr>
          <p:spPr>
            <a:xfrm flipH="1">
              <a:off x="6718" y="0"/>
              <a:ext cx="1" cy="253480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33" name="Line"/>
            <p:cNvSpPr/>
            <p:nvPr/>
          </p:nvSpPr>
          <p:spPr>
            <a:xfrm flipH="1" flipV="1">
              <a:off x="-1" y="253479"/>
              <a:ext cx="393655" cy="1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34" name="Line"/>
            <p:cNvSpPr/>
            <p:nvPr/>
          </p:nvSpPr>
          <p:spPr>
            <a:xfrm flipH="1">
              <a:off x="199149" y="0"/>
              <a:ext cx="192432" cy="231003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35" name="Line"/>
            <p:cNvSpPr/>
            <p:nvPr/>
          </p:nvSpPr>
          <p:spPr>
            <a:xfrm>
              <a:off x="6718" y="-1"/>
              <a:ext cx="194546" cy="232938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</p:grpSp>
      <p:sp>
        <p:nvSpPr>
          <p:cNvPr id="137" name="www.bestppt.com"/>
          <p:cNvSpPr txBox="1"/>
          <p:nvPr/>
        </p:nvSpPr>
        <p:spPr>
          <a:xfrm>
            <a:off x="457200" y="4726122"/>
            <a:ext cx="2133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>
              <a:defRPr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>
                <a:latin typeface="Calibri Light"/>
                <a:ea typeface="Calibri Light"/>
                <a:cs typeface="Calibri Light"/>
                <a:sym typeface="Calibri Light"/>
              </a:rPr>
              <a:t>www.bestppt.com</a:t>
            </a:r>
          </a:p>
        </p:txBody>
      </p:sp>
      <p:grpSp>
        <p:nvGrpSpPr>
          <p:cNvPr id="146" name="Group"/>
          <p:cNvGrpSpPr/>
          <p:nvPr/>
        </p:nvGrpSpPr>
        <p:grpSpPr>
          <a:xfrm>
            <a:off x="4257730" y="4720364"/>
            <a:ext cx="628541" cy="280757"/>
            <a:chOff x="0" y="0"/>
            <a:chExt cx="628540" cy="280755"/>
          </a:xfrm>
        </p:grpSpPr>
        <p:sp>
          <p:nvSpPr>
            <p:cNvPr id="138" name="Circle"/>
            <p:cNvSpPr/>
            <p:nvPr/>
          </p:nvSpPr>
          <p:spPr>
            <a:xfrm>
              <a:off x="-1" y="-1"/>
              <a:ext cx="276849" cy="276849"/>
            </a:xfrm>
            <a:prstGeom prst="ellipse">
              <a:avLst/>
            </a:prstGeom>
            <a:noFill/>
            <a:ln w="9525" cap="flat">
              <a:solidFill>
                <a:srgbClr val="D9D9D9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9" name="Circle"/>
            <p:cNvSpPr/>
            <p:nvPr/>
          </p:nvSpPr>
          <p:spPr>
            <a:xfrm>
              <a:off x="351692" y="3907"/>
              <a:ext cx="276849" cy="276849"/>
            </a:xfrm>
            <a:prstGeom prst="ellipse">
              <a:avLst/>
            </a:prstGeom>
            <a:noFill/>
            <a:ln w="9525" cap="flat">
              <a:solidFill>
                <a:srgbClr val="D9D9D9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grpSp>
          <p:nvGrpSpPr>
            <p:cNvPr id="142" name="Group"/>
            <p:cNvGrpSpPr/>
            <p:nvPr/>
          </p:nvGrpSpPr>
          <p:grpSpPr>
            <a:xfrm>
              <a:off x="109386" y="104965"/>
              <a:ext cx="45720" cy="73400"/>
              <a:chOff x="0" y="1"/>
              <a:chExt cx="45718" cy="73399"/>
            </a:xfrm>
          </p:grpSpPr>
          <p:sp>
            <p:nvSpPr>
              <p:cNvPr id="140" name="Line"/>
              <p:cNvSpPr/>
              <p:nvPr/>
            </p:nvSpPr>
            <p:spPr>
              <a:xfrm flipV="1">
                <a:off x="0" y="1"/>
                <a:ext cx="45719" cy="38909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bevel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41" name="Line"/>
              <p:cNvSpPr/>
              <p:nvPr/>
            </p:nvSpPr>
            <p:spPr>
              <a:xfrm>
                <a:off x="-1" y="35317"/>
                <a:ext cx="45719" cy="38084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bevel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</p:grpSp>
        <p:grpSp>
          <p:nvGrpSpPr>
            <p:cNvPr id="145" name="Group"/>
            <p:cNvGrpSpPr/>
            <p:nvPr/>
          </p:nvGrpSpPr>
          <p:grpSpPr>
            <a:xfrm>
              <a:off x="471163" y="102635"/>
              <a:ext cx="45719" cy="73400"/>
              <a:chOff x="0" y="0"/>
              <a:chExt cx="45718" cy="73399"/>
            </a:xfrm>
          </p:grpSpPr>
          <p:sp>
            <p:nvSpPr>
              <p:cNvPr id="143" name="Line"/>
              <p:cNvSpPr/>
              <p:nvPr/>
            </p:nvSpPr>
            <p:spPr>
              <a:xfrm flipH="1">
                <a:off x="0" y="34491"/>
                <a:ext cx="45719" cy="38909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bevel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44" name="Line"/>
              <p:cNvSpPr/>
              <p:nvPr/>
            </p:nvSpPr>
            <p:spPr>
              <a:xfrm flipH="1" flipV="1">
                <a:off x="1" y="0"/>
                <a:ext cx="45718" cy="38083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bevel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</p:grpSp>
      </p:grpSp>
      <p:sp>
        <p:nvSpPr>
          <p:cNvPr id="147" name="Line"/>
          <p:cNvSpPr/>
          <p:nvPr/>
        </p:nvSpPr>
        <p:spPr>
          <a:xfrm flipH="1" flipV="1">
            <a:off x="399802" y="562063"/>
            <a:ext cx="8318132" cy="1"/>
          </a:xfrm>
          <a:prstGeom prst="line">
            <a:avLst/>
          </a:prstGeom>
          <a:ln>
            <a:solidFill>
              <a:srgbClr val="E0E0E0"/>
            </a:solidFill>
            <a:bevel/>
            <a:tailEnd type="triangle"/>
          </a:ln>
        </p:spPr>
        <p:txBody>
          <a:bodyPr lIns="45719" rIns="45719"/>
          <a:lstStyle/>
          <a:p>
            <a:pPr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48" name="Rectangle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5DAED"/>
          </a:solidFill>
          <a:ln w="12700">
            <a:miter lim="400000"/>
            <a:tailEnd type="triangle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"/>
          <p:cNvGrpSpPr/>
          <p:nvPr/>
        </p:nvGrpSpPr>
        <p:grpSpPr>
          <a:xfrm>
            <a:off x="8200073" y="190332"/>
            <a:ext cx="393655" cy="253482"/>
            <a:chOff x="0" y="0"/>
            <a:chExt cx="393653" cy="253480"/>
          </a:xfrm>
        </p:grpSpPr>
        <p:sp>
          <p:nvSpPr>
            <p:cNvPr id="2" name="Line"/>
            <p:cNvSpPr/>
            <p:nvPr/>
          </p:nvSpPr>
          <p:spPr>
            <a:xfrm flipH="1">
              <a:off x="391580" y="0"/>
              <a:ext cx="1" cy="253480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" name="Line"/>
            <p:cNvSpPr/>
            <p:nvPr/>
          </p:nvSpPr>
          <p:spPr>
            <a:xfrm>
              <a:off x="194983" y="22476"/>
              <a:ext cx="196598" cy="231004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4" name="Line"/>
            <p:cNvSpPr/>
            <p:nvPr/>
          </p:nvSpPr>
          <p:spPr>
            <a:xfrm flipH="1">
              <a:off x="6718" y="22476"/>
              <a:ext cx="192432" cy="231004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5" name="Line"/>
            <p:cNvSpPr/>
            <p:nvPr/>
          </p:nvSpPr>
          <p:spPr>
            <a:xfrm flipH="1">
              <a:off x="6718" y="0"/>
              <a:ext cx="1" cy="253480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6" name="Line"/>
            <p:cNvSpPr/>
            <p:nvPr/>
          </p:nvSpPr>
          <p:spPr>
            <a:xfrm flipH="1" flipV="1">
              <a:off x="-1" y="253479"/>
              <a:ext cx="393655" cy="1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7" name="Line"/>
            <p:cNvSpPr/>
            <p:nvPr/>
          </p:nvSpPr>
          <p:spPr>
            <a:xfrm flipH="1">
              <a:off x="199149" y="0"/>
              <a:ext cx="192432" cy="231003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8" name="Line"/>
            <p:cNvSpPr/>
            <p:nvPr/>
          </p:nvSpPr>
          <p:spPr>
            <a:xfrm>
              <a:off x="6718" y="-1"/>
              <a:ext cx="194546" cy="232938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</p:grpSp>
      <p:sp>
        <p:nvSpPr>
          <p:cNvPr id="10" name="www.bestppt.com"/>
          <p:cNvSpPr txBox="1"/>
          <p:nvPr/>
        </p:nvSpPr>
        <p:spPr>
          <a:xfrm>
            <a:off x="457200" y="4726122"/>
            <a:ext cx="2133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>
              <a:defRPr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>
                <a:latin typeface="Calibri Light"/>
                <a:ea typeface="Calibri Light"/>
                <a:cs typeface="Calibri Light"/>
                <a:sym typeface="Calibri Light"/>
              </a:rPr>
              <a:t>www.bestppt.com</a:t>
            </a:r>
          </a:p>
        </p:txBody>
      </p:sp>
      <p:grpSp>
        <p:nvGrpSpPr>
          <p:cNvPr id="19" name="Group"/>
          <p:cNvGrpSpPr/>
          <p:nvPr/>
        </p:nvGrpSpPr>
        <p:grpSpPr>
          <a:xfrm>
            <a:off x="4257730" y="4720364"/>
            <a:ext cx="628541" cy="280757"/>
            <a:chOff x="0" y="0"/>
            <a:chExt cx="628540" cy="280755"/>
          </a:xfrm>
        </p:grpSpPr>
        <p:sp>
          <p:nvSpPr>
            <p:cNvPr id="11" name="Circle"/>
            <p:cNvSpPr/>
            <p:nvPr/>
          </p:nvSpPr>
          <p:spPr>
            <a:xfrm>
              <a:off x="-1" y="-1"/>
              <a:ext cx="276849" cy="276849"/>
            </a:xfrm>
            <a:prstGeom prst="ellipse">
              <a:avLst/>
            </a:prstGeom>
            <a:noFill/>
            <a:ln w="9525" cap="flat">
              <a:solidFill>
                <a:srgbClr val="D9D9D9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" name="Circle"/>
            <p:cNvSpPr/>
            <p:nvPr/>
          </p:nvSpPr>
          <p:spPr>
            <a:xfrm>
              <a:off x="351692" y="3907"/>
              <a:ext cx="276849" cy="276849"/>
            </a:xfrm>
            <a:prstGeom prst="ellipse">
              <a:avLst/>
            </a:prstGeom>
            <a:noFill/>
            <a:ln w="9525" cap="flat">
              <a:solidFill>
                <a:srgbClr val="D9D9D9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grpSp>
          <p:nvGrpSpPr>
            <p:cNvPr id="15" name="Group"/>
            <p:cNvGrpSpPr/>
            <p:nvPr/>
          </p:nvGrpSpPr>
          <p:grpSpPr>
            <a:xfrm>
              <a:off x="109386" y="104965"/>
              <a:ext cx="45720" cy="73400"/>
              <a:chOff x="0" y="1"/>
              <a:chExt cx="45718" cy="73399"/>
            </a:xfrm>
          </p:grpSpPr>
          <p:sp>
            <p:nvSpPr>
              <p:cNvPr id="13" name="Line"/>
              <p:cNvSpPr/>
              <p:nvPr/>
            </p:nvSpPr>
            <p:spPr>
              <a:xfrm flipV="1">
                <a:off x="0" y="1"/>
                <a:ext cx="45719" cy="38909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bevel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4" name="Line"/>
              <p:cNvSpPr/>
              <p:nvPr/>
            </p:nvSpPr>
            <p:spPr>
              <a:xfrm>
                <a:off x="-1" y="35317"/>
                <a:ext cx="45719" cy="38084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bevel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</p:grpSp>
        <p:grpSp>
          <p:nvGrpSpPr>
            <p:cNvPr id="18" name="Group"/>
            <p:cNvGrpSpPr/>
            <p:nvPr/>
          </p:nvGrpSpPr>
          <p:grpSpPr>
            <a:xfrm>
              <a:off x="471163" y="102635"/>
              <a:ext cx="45719" cy="73400"/>
              <a:chOff x="0" y="0"/>
              <a:chExt cx="45718" cy="73399"/>
            </a:xfrm>
          </p:grpSpPr>
          <p:sp>
            <p:nvSpPr>
              <p:cNvPr id="16" name="Line"/>
              <p:cNvSpPr/>
              <p:nvPr/>
            </p:nvSpPr>
            <p:spPr>
              <a:xfrm flipH="1">
                <a:off x="0" y="34491"/>
                <a:ext cx="45719" cy="38909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bevel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7" name="Line"/>
              <p:cNvSpPr/>
              <p:nvPr/>
            </p:nvSpPr>
            <p:spPr>
              <a:xfrm flipH="1" flipV="1">
                <a:off x="1" y="0"/>
                <a:ext cx="45718" cy="38083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bevel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</p:grpSp>
      </p:grpSp>
      <p:sp>
        <p:nvSpPr>
          <p:cNvPr id="20" name="Line"/>
          <p:cNvSpPr/>
          <p:nvPr/>
        </p:nvSpPr>
        <p:spPr>
          <a:xfrm flipH="1" flipV="1">
            <a:off x="399802" y="562063"/>
            <a:ext cx="8318132" cy="1"/>
          </a:xfrm>
          <a:prstGeom prst="line">
            <a:avLst/>
          </a:prstGeom>
          <a:ln>
            <a:solidFill>
              <a:srgbClr val="E0E0E0"/>
            </a:solidFill>
            <a:bevel/>
            <a:tailEnd type="triangle"/>
          </a:ln>
        </p:spPr>
        <p:txBody>
          <a:bodyPr lIns="45719" rIns="45719"/>
          <a:lstStyle/>
          <a:p>
            <a:pPr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21" name="Rectangle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  <a:tailEnd type="triangle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2" name="Title Text"/>
          <p:cNvSpPr txBox="1"/>
          <p:nvPr>
            <p:ph type="title"/>
          </p:nvPr>
        </p:nvSpPr>
        <p:spPr>
          <a:xfrm>
            <a:off x="457200" y="69056"/>
            <a:ext cx="8229600" cy="1131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23" name="Body Level One…"/>
          <p:cNvSpPr txBox="1"/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/>
          <p:nvPr>
            <p:ph type="sldNum" sz="quarter" idx="2"/>
          </p:nvPr>
        </p:nvSpPr>
        <p:spPr>
          <a:xfrm>
            <a:off x="65532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rgbClr val="000000"/>
          </a:solidFill>
          <a:uFillTx/>
          <a:latin typeface="Raleway Bold"/>
          <a:ea typeface="Raleway Bold"/>
          <a:cs typeface="Raleway Bold"/>
          <a:sym typeface="Raleway Bold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rgbClr val="000000"/>
          </a:solidFill>
          <a:uFillTx/>
          <a:latin typeface="Raleway Bold"/>
          <a:ea typeface="Raleway Bold"/>
          <a:cs typeface="Raleway Bold"/>
          <a:sym typeface="Raleway Bold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rgbClr val="000000"/>
          </a:solidFill>
          <a:uFillTx/>
          <a:latin typeface="Raleway Bold"/>
          <a:ea typeface="Raleway Bold"/>
          <a:cs typeface="Raleway Bold"/>
          <a:sym typeface="Raleway Bold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rgbClr val="000000"/>
          </a:solidFill>
          <a:uFillTx/>
          <a:latin typeface="Raleway Bold"/>
          <a:ea typeface="Raleway Bold"/>
          <a:cs typeface="Raleway Bold"/>
          <a:sym typeface="Raleway Bold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rgbClr val="000000"/>
          </a:solidFill>
          <a:uFillTx/>
          <a:latin typeface="Raleway Bold"/>
          <a:ea typeface="Raleway Bold"/>
          <a:cs typeface="Raleway Bold"/>
          <a:sym typeface="Raleway Bold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rgbClr val="000000"/>
          </a:solidFill>
          <a:uFillTx/>
          <a:latin typeface="Raleway Bold"/>
          <a:ea typeface="Raleway Bold"/>
          <a:cs typeface="Raleway Bold"/>
          <a:sym typeface="Raleway Bold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rgbClr val="000000"/>
          </a:solidFill>
          <a:uFillTx/>
          <a:latin typeface="Raleway Bold"/>
          <a:ea typeface="Raleway Bold"/>
          <a:cs typeface="Raleway Bold"/>
          <a:sym typeface="Raleway Bold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rgbClr val="000000"/>
          </a:solidFill>
          <a:uFillTx/>
          <a:latin typeface="Raleway Bold"/>
          <a:ea typeface="Raleway Bold"/>
          <a:cs typeface="Raleway Bold"/>
          <a:sym typeface="Raleway Bold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rgbClr val="000000"/>
          </a:solidFill>
          <a:uFillTx/>
          <a:latin typeface="Raleway Bold"/>
          <a:ea typeface="Raleway Bold"/>
          <a:cs typeface="Raleway Bold"/>
          <a:sym typeface="Raleway Bold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400" u="none">
          <a:ln>
            <a:noFill/>
          </a:ln>
          <a:solidFill>
            <a:srgbClr val="000000"/>
          </a:solidFill>
          <a:uFillTx/>
          <a:latin typeface="Raleway Regular"/>
          <a:ea typeface="Raleway Regular"/>
          <a:cs typeface="Raleway Regular"/>
          <a:sym typeface="Raleway Regular"/>
        </a:defRPr>
      </a:lvl1pPr>
      <a:lvl2pPr marL="800100" marR="0" indent="-34290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2400" u="none">
          <a:ln>
            <a:noFill/>
          </a:ln>
          <a:solidFill>
            <a:srgbClr val="000000"/>
          </a:solidFill>
          <a:uFillTx/>
          <a:latin typeface="Raleway Regular"/>
          <a:ea typeface="Raleway Regular"/>
          <a:cs typeface="Raleway Regular"/>
          <a:sym typeface="Raleway Regular"/>
        </a:defRPr>
      </a:lvl2pPr>
      <a:lvl3pPr marL="1219200" marR="0" indent="-30480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400" u="none">
          <a:ln>
            <a:noFill/>
          </a:ln>
          <a:solidFill>
            <a:srgbClr val="000000"/>
          </a:solidFill>
          <a:uFillTx/>
          <a:latin typeface="Raleway Regular"/>
          <a:ea typeface="Raleway Regular"/>
          <a:cs typeface="Raleway Regular"/>
          <a:sym typeface="Raleway Regular"/>
        </a:defRPr>
      </a:lvl3pPr>
      <a:lvl4pPr marL="1714500" marR="0" indent="-34290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2400" u="none">
          <a:ln>
            <a:noFill/>
          </a:ln>
          <a:solidFill>
            <a:srgbClr val="000000"/>
          </a:solidFill>
          <a:uFillTx/>
          <a:latin typeface="Raleway Regular"/>
          <a:ea typeface="Raleway Regular"/>
          <a:cs typeface="Raleway Regular"/>
          <a:sym typeface="Raleway Regular"/>
        </a:defRPr>
      </a:lvl4pPr>
      <a:lvl5pPr marL="2171700" marR="0" indent="-34290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2400" u="none">
          <a:ln>
            <a:noFill/>
          </a:ln>
          <a:solidFill>
            <a:srgbClr val="000000"/>
          </a:solidFill>
          <a:uFillTx/>
          <a:latin typeface="Raleway Regular"/>
          <a:ea typeface="Raleway Regular"/>
          <a:cs typeface="Raleway Regular"/>
          <a:sym typeface="Raleway Regular"/>
        </a:defRPr>
      </a:lvl5pPr>
      <a:lvl6pPr marL="2560320" marR="0" indent="-27432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400" u="none">
          <a:ln>
            <a:noFill/>
          </a:ln>
          <a:solidFill>
            <a:srgbClr val="000000"/>
          </a:solidFill>
          <a:uFillTx/>
          <a:latin typeface="Raleway Regular"/>
          <a:ea typeface="Raleway Regular"/>
          <a:cs typeface="Raleway Regular"/>
          <a:sym typeface="Raleway Regular"/>
        </a:defRPr>
      </a:lvl6pPr>
      <a:lvl7pPr marL="3017520" marR="0" indent="-27432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400" u="none">
          <a:ln>
            <a:noFill/>
          </a:ln>
          <a:solidFill>
            <a:srgbClr val="000000"/>
          </a:solidFill>
          <a:uFillTx/>
          <a:latin typeface="Raleway Regular"/>
          <a:ea typeface="Raleway Regular"/>
          <a:cs typeface="Raleway Regular"/>
          <a:sym typeface="Raleway Regular"/>
        </a:defRPr>
      </a:lvl7pPr>
      <a:lvl8pPr marL="3474720" marR="0" indent="-27432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400" u="none">
          <a:ln>
            <a:noFill/>
          </a:ln>
          <a:solidFill>
            <a:srgbClr val="000000"/>
          </a:solidFill>
          <a:uFillTx/>
          <a:latin typeface="Raleway Regular"/>
          <a:ea typeface="Raleway Regular"/>
          <a:cs typeface="Raleway Regular"/>
          <a:sym typeface="Raleway Regular"/>
        </a:defRPr>
      </a:lvl8pPr>
      <a:lvl9pPr marL="3931920" marR="0" indent="-27432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400" u="none">
          <a:ln>
            <a:noFill/>
          </a:ln>
          <a:solidFill>
            <a:srgbClr val="000000"/>
          </a:solidFill>
          <a:uFillTx/>
          <a:latin typeface="Raleway Regular"/>
          <a:ea typeface="Raleway Regular"/>
          <a:cs typeface="Raleway Regular"/>
          <a:sym typeface="Raleway Regular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1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1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../media/image1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1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"/>
          <p:cNvSpPr/>
          <p:nvPr/>
        </p:nvSpPr>
        <p:spPr>
          <a:xfrm>
            <a:off x="3688691" y="0"/>
            <a:ext cx="5460512" cy="5143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22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miter lim="400000"/>
            <a:tailEnd type="triangle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9" name="Slide Number"/>
          <p:cNvSpPr txBox="1"/>
          <p:nvPr>
            <p:ph type="sldNum" sz="quarter" idx="4294967295"/>
          </p:nvPr>
        </p:nvSpPr>
        <p:spPr>
          <a:xfrm>
            <a:off x="7010400" y="4585017"/>
            <a:ext cx="2133600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  <p:sp>
        <p:nvSpPr>
          <p:cNvPr id="160" name="Shape"/>
          <p:cNvSpPr/>
          <p:nvPr/>
        </p:nvSpPr>
        <p:spPr>
          <a:xfrm>
            <a:off x="3688691" y="0"/>
            <a:ext cx="5460512" cy="5143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22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13191C">
              <a:alpha val="34581"/>
            </a:srgbClr>
          </a:solidFill>
          <a:ln w="12700">
            <a:miter lim="400000"/>
            <a:tailEnd type="triangle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1" name="Presented by Your Name…"/>
          <p:cNvSpPr txBox="1"/>
          <p:nvPr/>
        </p:nvSpPr>
        <p:spPr>
          <a:xfrm>
            <a:off x="711586" y="3469840"/>
            <a:ext cx="3171704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/>
            <a:r>
              <a:rPr sz="1000">
                <a:latin typeface="Calibri Light"/>
                <a:ea typeface="Calibri Light"/>
                <a:cs typeface="Calibri Light"/>
                <a:sym typeface="Calibri Light"/>
              </a:rPr>
              <a:t>Presented by Your Name</a:t>
            </a:r>
            <a:endParaRPr sz="1000">
              <a:latin typeface="Calibri Light"/>
              <a:ea typeface="Calibri Light"/>
              <a:cs typeface="Calibri Light"/>
              <a:sym typeface="Calibri Light"/>
            </a:endParaRPr>
          </a:p>
          <a:p>
            <a:pPr/>
            <a:r>
              <a:rPr sz="1000">
                <a:latin typeface="Calibri Light"/>
                <a:ea typeface="Calibri Light"/>
                <a:cs typeface="Calibri Light"/>
                <a:sym typeface="Calibri Light"/>
              </a:rPr>
              <a:t>Admissions &amp; Marketing Department</a:t>
            </a:r>
          </a:p>
        </p:txBody>
      </p:sp>
      <p:sp>
        <p:nvSpPr>
          <p:cNvPr id="162" name="Date of Completion"/>
          <p:cNvSpPr txBox="1"/>
          <p:nvPr/>
        </p:nvSpPr>
        <p:spPr>
          <a:xfrm>
            <a:off x="711586" y="3101214"/>
            <a:ext cx="1388492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cap="all" sz="1000"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sz="1000">
                <a:latin typeface="Raleway Bold"/>
                <a:ea typeface="Raleway Bold"/>
                <a:cs typeface="Raleway Bold"/>
                <a:sym typeface="Raleway Bold"/>
              </a:rPr>
              <a:t>Date of Completion</a:t>
            </a:r>
          </a:p>
        </p:txBody>
      </p:sp>
      <p:sp>
        <p:nvSpPr>
          <p:cNvPr id="163" name="Strategic  Marketing  Plan 2018-19"/>
          <p:cNvSpPr txBox="1"/>
          <p:nvPr/>
        </p:nvSpPr>
        <p:spPr>
          <a:xfrm>
            <a:off x="711587" y="1219344"/>
            <a:ext cx="2373173" cy="125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cap="all"/>
            </a:pPr>
            <a:r>
              <a:rPr sz="2800">
                <a:latin typeface="Raleway Bold"/>
                <a:ea typeface="Raleway Bold"/>
                <a:cs typeface="Raleway Bold"/>
                <a:sym typeface="Raleway Bold"/>
              </a:rPr>
              <a:t>Strategic </a:t>
            </a:r>
            <a:br>
              <a:rPr sz="2800">
                <a:latin typeface="Raleway Bold"/>
                <a:ea typeface="Raleway Bold"/>
                <a:cs typeface="Raleway Bold"/>
                <a:sym typeface="Raleway Bold"/>
              </a:rPr>
            </a:br>
            <a:r>
              <a:rPr sz="2800">
                <a:latin typeface="Raleway Bold"/>
                <a:ea typeface="Raleway Bold"/>
                <a:cs typeface="Raleway Bold"/>
                <a:sym typeface="Raleway Bold"/>
              </a:rPr>
              <a:t>Marketing </a:t>
            </a:r>
            <a:br>
              <a:rPr sz="2800">
                <a:latin typeface="Raleway Bold"/>
                <a:ea typeface="Raleway Bold"/>
                <a:cs typeface="Raleway Bold"/>
                <a:sym typeface="Raleway Bold"/>
              </a:rPr>
            </a:br>
            <a:r>
              <a:rPr sz="2800">
                <a:latin typeface="Raleway Bold"/>
                <a:ea typeface="Raleway Bold"/>
                <a:cs typeface="Raleway Bold"/>
                <a:sym typeface="Raleway Bold"/>
              </a:rPr>
              <a:t>Plan 2018-19</a:t>
            </a:r>
          </a:p>
        </p:txBody>
      </p:sp>
      <p:sp>
        <p:nvSpPr>
          <p:cNvPr id="164" name="Line"/>
          <p:cNvSpPr/>
          <p:nvPr/>
        </p:nvSpPr>
        <p:spPr>
          <a:xfrm flipH="1">
            <a:off x="711586" y="2827746"/>
            <a:ext cx="907552" cy="1"/>
          </a:xfrm>
          <a:prstGeom prst="line">
            <a:avLst/>
          </a:prstGeom>
          <a:ln w="25400">
            <a:solidFill>
              <a:schemeClr val="accent2"/>
            </a:solidFill>
            <a:bevel/>
          </a:ln>
        </p:spPr>
        <p:txBody>
          <a:bodyPr lIns="45719" rIns="45719"/>
          <a:lstStyle/>
          <a:p>
            <a:pPr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pic>
        <p:nvPicPr>
          <p:cNvPr id="165" name="your-school-logo.jpg" descr="your-school-log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3398" y="471066"/>
            <a:ext cx="630251" cy="5495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roject highlights | Researc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Project highlights | Research</a:t>
            </a:r>
          </a:p>
        </p:txBody>
      </p:sp>
      <p:sp>
        <p:nvSpPr>
          <p:cNvPr id="2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  <p:grpSp>
        <p:nvGrpSpPr>
          <p:cNvPr id="254" name="Group"/>
          <p:cNvGrpSpPr/>
          <p:nvPr/>
        </p:nvGrpSpPr>
        <p:grpSpPr>
          <a:xfrm>
            <a:off x="782919" y="1069119"/>
            <a:ext cx="499037" cy="499037"/>
            <a:chOff x="0" y="0"/>
            <a:chExt cx="499036" cy="499036"/>
          </a:xfrm>
        </p:grpSpPr>
        <p:sp>
          <p:nvSpPr>
            <p:cNvPr id="252" name="Circle"/>
            <p:cNvSpPr/>
            <p:nvPr/>
          </p:nvSpPr>
          <p:spPr>
            <a:xfrm>
              <a:off x="-1" y="-1"/>
              <a:ext cx="499038" cy="499038"/>
            </a:xfrm>
            <a:prstGeom prst="ellipse">
              <a:avLst/>
            </a:prstGeom>
            <a:noFill/>
            <a:ln w="9525" cap="flat">
              <a:solidFill>
                <a:schemeClr val="accent1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/>
              </a:pPr>
            </a:p>
          </p:txBody>
        </p:sp>
        <p:sp>
          <p:nvSpPr>
            <p:cNvPr id="253" name="1"/>
            <p:cNvSpPr txBox="1"/>
            <p:nvPr/>
          </p:nvSpPr>
          <p:spPr>
            <a:xfrm>
              <a:off x="73081" y="95848"/>
              <a:ext cx="352874" cy="307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400"/>
              </a:lvl1pPr>
            </a:lstStyle>
            <a:p>
              <a:pPr>
                <a:defRPr sz="1800">
                  <a:solidFill>
                    <a:srgbClr val="FFFFFF"/>
                  </a:solidFill>
                </a:defRPr>
              </a:pPr>
              <a:r>
                <a:rPr sz="1400">
                  <a:solidFill>
                    <a:srgbClr val="000000"/>
                  </a:solidFill>
                </a:rPr>
                <a:t>1</a:t>
              </a:r>
            </a:p>
          </p:txBody>
        </p:sp>
      </p:grpSp>
      <p:sp>
        <p:nvSpPr>
          <p:cNvPr id="255" name="What it is…"/>
          <p:cNvSpPr txBox="1"/>
          <p:nvPr/>
        </p:nvSpPr>
        <p:spPr>
          <a:xfrm>
            <a:off x="1365662" y="1217691"/>
            <a:ext cx="3206338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00263" indent="-100263">
              <a:buSzPct val="100000"/>
              <a:buChar char="•"/>
              <a:defRPr>
                <a:solidFill>
                  <a:srgbClr val="424242"/>
                </a:solidFill>
              </a:defRPr>
            </a:pPr>
            <a:r>
              <a:rPr sz="1000"/>
              <a:t>What it is</a:t>
            </a:r>
            <a:endParaRPr sz="1000"/>
          </a:p>
          <a:p>
            <a:pPr marL="100263" indent="-100263">
              <a:buSzPct val="100000"/>
              <a:buChar char="•"/>
              <a:defRPr>
                <a:solidFill>
                  <a:srgbClr val="424242"/>
                </a:solidFill>
              </a:defRPr>
            </a:pPr>
            <a:r>
              <a:rPr sz="1000"/>
              <a:t>Why it’s awesome</a:t>
            </a:r>
          </a:p>
        </p:txBody>
      </p:sp>
      <p:sp>
        <p:nvSpPr>
          <p:cNvPr id="256" name="[Insert project 1]"/>
          <p:cNvSpPr txBox="1"/>
          <p:nvPr/>
        </p:nvSpPr>
        <p:spPr>
          <a:xfrm>
            <a:off x="1365663" y="1015288"/>
            <a:ext cx="1306831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cap="all" sz="1000"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sz="1000">
                <a:latin typeface="Raleway Bold"/>
                <a:ea typeface="Raleway Bold"/>
                <a:cs typeface="Raleway Bold"/>
                <a:sym typeface="Raleway Bold"/>
              </a:rPr>
              <a:t>[Insert project 1]</a:t>
            </a:r>
          </a:p>
        </p:txBody>
      </p:sp>
      <p:grpSp>
        <p:nvGrpSpPr>
          <p:cNvPr id="259" name="Group"/>
          <p:cNvGrpSpPr/>
          <p:nvPr/>
        </p:nvGrpSpPr>
        <p:grpSpPr>
          <a:xfrm>
            <a:off x="782919" y="1980265"/>
            <a:ext cx="499037" cy="499037"/>
            <a:chOff x="0" y="0"/>
            <a:chExt cx="499036" cy="499036"/>
          </a:xfrm>
        </p:grpSpPr>
        <p:sp>
          <p:nvSpPr>
            <p:cNvPr id="257" name="Circle"/>
            <p:cNvSpPr/>
            <p:nvPr/>
          </p:nvSpPr>
          <p:spPr>
            <a:xfrm>
              <a:off x="-1" y="-1"/>
              <a:ext cx="499038" cy="499038"/>
            </a:xfrm>
            <a:prstGeom prst="ellipse">
              <a:avLst/>
            </a:prstGeom>
            <a:noFill/>
            <a:ln w="9525" cap="flat">
              <a:solidFill>
                <a:schemeClr val="accent2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58" name="2"/>
            <p:cNvSpPr txBox="1"/>
            <p:nvPr/>
          </p:nvSpPr>
          <p:spPr>
            <a:xfrm>
              <a:off x="73081" y="95848"/>
              <a:ext cx="352874" cy="307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400"/>
              </a:lvl1pPr>
            </a:lstStyle>
            <a:p>
              <a:pPr>
                <a:defRPr sz="1800">
                  <a:solidFill>
                    <a:srgbClr val="FFFFFF"/>
                  </a:solidFill>
                </a:defRPr>
              </a:pPr>
              <a:r>
                <a:rPr sz="1400">
                  <a:solidFill>
                    <a:srgbClr val="000000"/>
                  </a:solidFill>
                </a:rPr>
                <a:t>2</a:t>
              </a:r>
            </a:p>
          </p:txBody>
        </p:sp>
      </p:grpSp>
      <p:sp>
        <p:nvSpPr>
          <p:cNvPr id="260" name="What it is…"/>
          <p:cNvSpPr txBox="1"/>
          <p:nvPr/>
        </p:nvSpPr>
        <p:spPr>
          <a:xfrm>
            <a:off x="1365662" y="2128839"/>
            <a:ext cx="3206338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00263" indent="-100263">
              <a:buSzPct val="100000"/>
              <a:buChar char="•"/>
              <a:defRPr>
                <a:solidFill>
                  <a:srgbClr val="424242"/>
                </a:solidFill>
              </a:defRPr>
            </a:pPr>
            <a:r>
              <a:rPr sz="1000"/>
              <a:t>What it is</a:t>
            </a:r>
            <a:endParaRPr sz="1000"/>
          </a:p>
          <a:p>
            <a:pPr marL="100263" indent="-100263">
              <a:buSzPct val="100000"/>
              <a:buChar char="•"/>
              <a:defRPr>
                <a:solidFill>
                  <a:srgbClr val="424242"/>
                </a:solidFill>
              </a:defRPr>
            </a:pPr>
            <a:r>
              <a:rPr sz="1000"/>
              <a:t>Why it’s awesome</a:t>
            </a:r>
          </a:p>
        </p:txBody>
      </p:sp>
      <p:sp>
        <p:nvSpPr>
          <p:cNvPr id="261" name="[Insert project 2]"/>
          <p:cNvSpPr txBox="1"/>
          <p:nvPr/>
        </p:nvSpPr>
        <p:spPr>
          <a:xfrm>
            <a:off x="1365663" y="1926436"/>
            <a:ext cx="1315721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cap="all" sz="1000"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sz="1000">
                <a:latin typeface="Raleway Bold"/>
                <a:ea typeface="Raleway Bold"/>
                <a:cs typeface="Raleway Bold"/>
                <a:sym typeface="Raleway Bold"/>
              </a:rPr>
              <a:t>[Insert project 2]</a:t>
            </a:r>
          </a:p>
        </p:txBody>
      </p:sp>
      <p:grpSp>
        <p:nvGrpSpPr>
          <p:cNvPr id="264" name="Group"/>
          <p:cNvGrpSpPr/>
          <p:nvPr/>
        </p:nvGrpSpPr>
        <p:grpSpPr>
          <a:xfrm>
            <a:off x="782919" y="2942213"/>
            <a:ext cx="499037" cy="499037"/>
            <a:chOff x="0" y="0"/>
            <a:chExt cx="499036" cy="499036"/>
          </a:xfrm>
        </p:grpSpPr>
        <p:sp>
          <p:nvSpPr>
            <p:cNvPr id="262" name="Circle"/>
            <p:cNvSpPr/>
            <p:nvPr/>
          </p:nvSpPr>
          <p:spPr>
            <a:xfrm>
              <a:off x="-1" y="-1"/>
              <a:ext cx="499038" cy="499038"/>
            </a:xfrm>
            <a:prstGeom prst="ellipse">
              <a:avLst/>
            </a:prstGeom>
            <a:noFill/>
            <a:ln w="9525" cap="flat">
              <a:solidFill>
                <a:schemeClr val="accent3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/>
              </a:pPr>
            </a:p>
          </p:txBody>
        </p:sp>
        <p:sp>
          <p:nvSpPr>
            <p:cNvPr id="263" name="3"/>
            <p:cNvSpPr txBox="1"/>
            <p:nvPr/>
          </p:nvSpPr>
          <p:spPr>
            <a:xfrm>
              <a:off x="73081" y="95848"/>
              <a:ext cx="352874" cy="307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400"/>
              </a:lvl1pPr>
            </a:lstStyle>
            <a:p>
              <a:pPr>
                <a:defRPr sz="1800">
                  <a:solidFill>
                    <a:srgbClr val="FFFFFF"/>
                  </a:solidFill>
                </a:defRPr>
              </a:pPr>
              <a:r>
                <a:rPr sz="1400">
                  <a:solidFill>
                    <a:srgbClr val="000000"/>
                  </a:solidFill>
                </a:rPr>
                <a:t>3</a:t>
              </a:r>
            </a:p>
          </p:txBody>
        </p:sp>
      </p:grpSp>
      <p:sp>
        <p:nvSpPr>
          <p:cNvPr id="265" name="What it is…"/>
          <p:cNvSpPr txBox="1"/>
          <p:nvPr/>
        </p:nvSpPr>
        <p:spPr>
          <a:xfrm>
            <a:off x="1365662" y="3090785"/>
            <a:ext cx="3206338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00263" indent="-100263">
              <a:buSzPct val="100000"/>
              <a:buChar char="•"/>
              <a:defRPr>
                <a:solidFill>
                  <a:srgbClr val="424242"/>
                </a:solidFill>
              </a:defRPr>
            </a:pPr>
            <a:r>
              <a:rPr sz="1000"/>
              <a:t>What it is</a:t>
            </a:r>
            <a:endParaRPr sz="1000"/>
          </a:p>
          <a:p>
            <a:pPr marL="100263" indent="-100263">
              <a:buSzPct val="100000"/>
              <a:buChar char="•"/>
              <a:defRPr>
                <a:solidFill>
                  <a:srgbClr val="424242"/>
                </a:solidFill>
              </a:defRPr>
            </a:pPr>
            <a:r>
              <a:rPr sz="1000"/>
              <a:t>Why it’s awesome</a:t>
            </a:r>
          </a:p>
        </p:txBody>
      </p:sp>
      <p:sp>
        <p:nvSpPr>
          <p:cNvPr id="266" name="[Insert project 3]"/>
          <p:cNvSpPr txBox="1"/>
          <p:nvPr/>
        </p:nvSpPr>
        <p:spPr>
          <a:xfrm>
            <a:off x="1365663" y="2888382"/>
            <a:ext cx="1314959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cap="all" sz="1000"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sz="1000">
                <a:latin typeface="Raleway Bold"/>
                <a:ea typeface="Raleway Bold"/>
                <a:cs typeface="Raleway Bold"/>
                <a:sym typeface="Raleway Bold"/>
              </a:rPr>
              <a:t>[Insert project 3]</a:t>
            </a:r>
          </a:p>
        </p:txBody>
      </p:sp>
      <p:sp>
        <p:nvSpPr>
          <p:cNvPr id="267" name="Rectangle"/>
          <p:cNvSpPr/>
          <p:nvPr/>
        </p:nvSpPr>
        <p:spPr>
          <a:xfrm>
            <a:off x="4870824" y="1069119"/>
            <a:ext cx="3744072" cy="3165415"/>
          </a:xfrm>
          <a:prstGeom prst="rect">
            <a:avLst/>
          </a:prstGeom>
          <a:solidFill>
            <a:srgbClr val="D9D9D9"/>
          </a:solidFill>
          <a:ln w="12700">
            <a:miter lim="400000"/>
            <a:tailEnd type="triangle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roject highlights | Outreac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Project highlights | Outreach</a:t>
            </a:r>
          </a:p>
        </p:txBody>
      </p:sp>
      <p:sp>
        <p:nvSpPr>
          <p:cNvPr id="2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  <p:grpSp>
        <p:nvGrpSpPr>
          <p:cNvPr id="273" name="Group"/>
          <p:cNvGrpSpPr/>
          <p:nvPr/>
        </p:nvGrpSpPr>
        <p:grpSpPr>
          <a:xfrm>
            <a:off x="782919" y="1069119"/>
            <a:ext cx="499037" cy="499037"/>
            <a:chOff x="0" y="0"/>
            <a:chExt cx="499036" cy="499036"/>
          </a:xfrm>
        </p:grpSpPr>
        <p:sp>
          <p:nvSpPr>
            <p:cNvPr id="271" name="Circle"/>
            <p:cNvSpPr/>
            <p:nvPr/>
          </p:nvSpPr>
          <p:spPr>
            <a:xfrm>
              <a:off x="-1" y="-1"/>
              <a:ext cx="499038" cy="499038"/>
            </a:xfrm>
            <a:prstGeom prst="ellipse">
              <a:avLst/>
            </a:prstGeom>
            <a:noFill/>
            <a:ln w="9525" cap="flat">
              <a:solidFill>
                <a:schemeClr val="accent1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/>
              </a:pPr>
            </a:p>
          </p:txBody>
        </p:sp>
        <p:sp>
          <p:nvSpPr>
            <p:cNvPr id="272" name="1"/>
            <p:cNvSpPr txBox="1"/>
            <p:nvPr/>
          </p:nvSpPr>
          <p:spPr>
            <a:xfrm>
              <a:off x="73081" y="95848"/>
              <a:ext cx="352874" cy="307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400"/>
              </a:lvl1pPr>
            </a:lstStyle>
            <a:p>
              <a:pPr>
                <a:defRPr sz="1800">
                  <a:solidFill>
                    <a:srgbClr val="FFFFFF"/>
                  </a:solidFill>
                </a:defRPr>
              </a:pPr>
              <a:r>
                <a:rPr sz="1400">
                  <a:solidFill>
                    <a:srgbClr val="000000"/>
                  </a:solidFill>
                </a:rPr>
                <a:t>1</a:t>
              </a:r>
            </a:p>
          </p:txBody>
        </p:sp>
      </p:grpSp>
      <p:sp>
        <p:nvSpPr>
          <p:cNvPr id="274" name="What it is…"/>
          <p:cNvSpPr txBox="1"/>
          <p:nvPr/>
        </p:nvSpPr>
        <p:spPr>
          <a:xfrm>
            <a:off x="1365662" y="1217691"/>
            <a:ext cx="3206338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00263" indent="-100263">
              <a:buSzPct val="100000"/>
              <a:buChar char="•"/>
              <a:defRPr>
                <a:solidFill>
                  <a:srgbClr val="424242"/>
                </a:solidFill>
              </a:defRPr>
            </a:pPr>
            <a:r>
              <a:rPr sz="1000"/>
              <a:t>What it is</a:t>
            </a:r>
            <a:endParaRPr sz="1000"/>
          </a:p>
          <a:p>
            <a:pPr marL="100263" indent="-100263">
              <a:buSzPct val="100000"/>
              <a:buChar char="•"/>
              <a:defRPr>
                <a:solidFill>
                  <a:srgbClr val="424242"/>
                </a:solidFill>
              </a:defRPr>
            </a:pPr>
            <a:r>
              <a:rPr sz="1000"/>
              <a:t>Why it’s awesome</a:t>
            </a:r>
          </a:p>
        </p:txBody>
      </p:sp>
      <p:sp>
        <p:nvSpPr>
          <p:cNvPr id="275" name="[Insert project 1]"/>
          <p:cNvSpPr txBox="1"/>
          <p:nvPr/>
        </p:nvSpPr>
        <p:spPr>
          <a:xfrm>
            <a:off x="1365663" y="1015288"/>
            <a:ext cx="1306831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cap="all" sz="1000"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sz="1000">
                <a:latin typeface="Raleway Bold"/>
                <a:ea typeface="Raleway Bold"/>
                <a:cs typeface="Raleway Bold"/>
                <a:sym typeface="Raleway Bold"/>
              </a:rPr>
              <a:t>[Insert project 1]</a:t>
            </a:r>
          </a:p>
        </p:txBody>
      </p:sp>
      <p:grpSp>
        <p:nvGrpSpPr>
          <p:cNvPr id="278" name="Group"/>
          <p:cNvGrpSpPr/>
          <p:nvPr/>
        </p:nvGrpSpPr>
        <p:grpSpPr>
          <a:xfrm>
            <a:off x="782919" y="1980265"/>
            <a:ext cx="499037" cy="499037"/>
            <a:chOff x="0" y="0"/>
            <a:chExt cx="499036" cy="499036"/>
          </a:xfrm>
        </p:grpSpPr>
        <p:sp>
          <p:nvSpPr>
            <p:cNvPr id="276" name="Circle"/>
            <p:cNvSpPr/>
            <p:nvPr/>
          </p:nvSpPr>
          <p:spPr>
            <a:xfrm>
              <a:off x="-1" y="-1"/>
              <a:ext cx="499038" cy="499038"/>
            </a:xfrm>
            <a:prstGeom prst="ellipse">
              <a:avLst/>
            </a:prstGeom>
            <a:noFill/>
            <a:ln w="9525" cap="flat">
              <a:solidFill>
                <a:schemeClr val="accent2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77" name="2"/>
            <p:cNvSpPr txBox="1"/>
            <p:nvPr/>
          </p:nvSpPr>
          <p:spPr>
            <a:xfrm>
              <a:off x="73081" y="95848"/>
              <a:ext cx="352874" cy="307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400"/>
              </a:lvl1pPr>
            </a:lstStyle>
            <a:p>
              <a:pPr>
                <a:defRPr sz="1800">
                  <a:solidFill>
                    <a:srgbClr val="FFFFFF"/>
                  </a:solidFill>
                </a:defRPr>
              </a:pPr>
              <a:r>
                <a:rPr sz="1400">
                  <a:solidFill>
                    <a:srgbClr val="000000"/>
                  </a:solidFill>
                </a:rPr>
                <a:t>2</a:t>
              </a:r>
            </a:p>
          </p:txBody>
        </p:sp>
      </p:grpSp>
      <p:sp>
        <p:nvSpPr>
          <p:cNvPr id="279" name="What it is…"/>
          <p:cNvSpPr txBox="1"/>
          <p:nvPr/>
        </p:nvSpPr>
        <p:spPr>
          <a:xfrm>
            <a:off x="1365662" y="2128839"/>
            <a:ext cx="3206338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00263" indent="-100263">
              <a:buSzPct val="100000"/>
              <a:buChar char="•"/>
              <a:defRPr>
                <a:solidFill>
                  <a:srgbClr val="424242"/>
                </a:solidFill>
              </a:defRPr>
            </a:pPr>
            <a:r>
              <a:rPr sz="1000"/>
              <a:t>What it is</a:t>
            </a:r>
            <a:endParaRPr sz="1000"/>
          </a:p>
          <a:p>
            <a:pPr marL="100263" indent="-100263">
              <a:buSzPct val="100000"/>
              <a:buChar char="•"/>
              <a:defRPr>
                <a:solidFill>
                  <a:srgbClr val="424242"/>
                </a:solidFill>
              </a:defRPr>
            </a:pPr>
            <a:r>
              <a:rPr sz="1000"/>
              <a:t>Why it’s awesome</a:t>
            </a:r>
          </a:p>
        </p:txBody>
      </p:sp>
      <p:sp>
        <p:nvSpPr>
          <p:cNvPr id="280" name="[Insert project 2]"/>
          <p:cNvSpPr txBox="1"/>
          <p:nvPr/>
        </p:nvSpPr>
        <p:spPr>
          <a:xfrm>
            <a:off x="1365663" y="1926436"/>
            <a:ext cx="1315721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cap="all" sz="1000"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sz="1000">
                <a:latin typeface="Raleway Bold"/>
                <a:ea typeface="Raleway Bold"/>
                <a:cs typeface="Raleway Bold"/>
                <a:sym typeface="Raleway Bold"/>
              </a:rPr>
              <a:t>[Insert project 2]</a:t>
            </a:r>
          </a:p>
        </p:txBody>
      </p:sp>
      <p:grpSp>
        <p:nvGrpSpPr>
          <p:cNvPr id="283" name="Group"/>
          <p:cNvGrpSpPr/>
          <p:nvPr/>
        </p:nvGrpSpPr>
        <p:grpSpPr>
          <a:xfrm>
            <a:off x="782919" y="2942213"/>
            <a:ext cx="499037" cy="499037"/>
            <a:chOff x="0" y="0"/>
            <a:chExt cx="499036" cy="499036"/>
          </a:xfrm>
        </p:grpSpPr>
        <p:sp>
          <p:nvSpPr>
            <p:cNvPr id="281" name="Circle"/>
            <p:cNvSpPr/>
            <p:nvPr/>
          </p:nvSpPr>
          <p:spPr>
            <a:xfrm>
              <a:off x="-1" y="-1"/>
              <a:ext cx="499038" cy="499038"/>
            </a:xfrm>
            <a:prstGeom prst="ellipse">
              <a:avLst/>
            </a:prstGeom>
            <a:noFill/>
            <a:ln w="9525" cap="flat">
              <a:solidFill>
                <a:schemeClr val="accent3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/>
              </a:pPr>
            </a:p>
          </p:txBody>
        </p:sp>
        <p:sp>
          <p:nvSpPr>
            <p:cNvPr id="282" name="3"/>
            <p:cNvSpPr txBox="1"/>
            <p:nvPr/>
          </p:nvSpPr>
          <p:spPr>
            <a:xfrm>
              <a:off x="73081" y="95848"/>
              <a:ext cx="352874" cy="307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400"/>
              </a:lvl1pPr>
            </a:lstStyle>
            <a:p>
              <a:pPr>
                <a:defRPr sz="1800">
                  <a:solidFill>
                    <a:srgbClr val="FFFFFF"/>
                  </a:solidFill>
                </a:defRPr>
              </a:pPr>
              <a:r>
                <a:rPr sz="1400">
                  <a:solidFill>
                    <a:srgbClr val="000000"/>
                  </a:solidFill>
                </a:rPr>
                <a:t>3</a:t>
              </a:r>
            </a:p>
          </p:txBody>
        </p:sp>
      </p:grpSp>
      <p:sp>
        <p:nvSpPr>
          <p:cNvPr id="284" name="What it is…"/>
          <p:cNvSpPr txBox="1"/>
          <p:nvPr/>
        </p:nvSpPr>
        <p:spPr>
          <a:xfrm>
            <a:off x="1365662" y="3090785"/>
            <a:ext cx="3206338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00263" indent="-100263">
              <a:buSzPct val="100000"/>
              <a:buChar char="•"/>
              <a:defRPr>
                <a:solidFill>
                  <a:srgbClr val="424242"/>
                </a:solidFill>
              </a:defRPr>
            </a:pPr>
            <a:r>
              <a:rPr sz="1000"/>
              <a:t>What it is</a:t>
            </a:r>
            <a:endParaRPr sz="1000"/>
          </a:p>
          <a:p>
            <a:pPr marL="100263" indent="-100263">
              <a:buSzPct val="100000"/>
              <a:buChar char="•"/>
              <a:defRPr>
                <a:solidFill>
                  <a:srgbClr val="424242"/>
                </a:solidFill>
              </a:defRPr>
            </a:pPr>
            <a:r>
              <a:rPr sz="1000"/>
              <a:t>Why it’s awesome</a:t>
            </a:r>
          </a:p>
        </p:txBody>
      </p:sp>
      <p:sp>
        <p:nvSpPr>
          <p:cNvPr id="285" name="[Insert project 3]"/>
          <p:cNvSpPr txBox="1"/>
          <p:nvPr/>
        </p:nvSpPr>
        <p:spPr>
          <a:xfrm>
            <a:off x="1365663" y="2888382"/>
            <a:ext cx="1314959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cap="all" sz="1000"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sz="1000">
                <a:latin typeface="Raleway Bold"/>
                <a:ea typeface="Raleway Bold"/>
                <a:cs typeface="Raleway Bold"/>
                <a:sym typeface="Raleway Bold"/>
              </a:rPr>
              <a:t>[Insert project 3]</a:t>
            </a:r>
          </a:p>
        </p:txBody>
      </p:sp>
      <p:sp>
        <p:nvSpPr>
          <p:cNvPr id="286" name="Rectangle"/>
          <p:cNvSpPr/>
          <p:nvPr/>
        </p:nvSpPr>
        <p:spPr>
          <a:xfrm>
            <a:off x="4870824" y="1069119"/>
            <a:ext cx="3744072" cy="3165415"/>
          </a:xfrm>
          <a:prstGeom prst="rect">
            <a:avLst/>
          </a:prstGeom>
          <a:solidFill>
            <a:srgbClr val="D9D9D9"/>
          </a:solidFill>
          <a:ln w="12700">
            <a:miter lim="400000"/>
            <a:tailEnd type="triangle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roject highlights | Internal Market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Project highlights | Internal Marketing</a:t>
            </a:r>
          </a:p>
        </p:txBody>
      </p:sp>
      <p:sp>
        <p:nvSpPr>
          <p:cNvPr id="2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  <p:grpSp>
        <p:nvGrpSpPr>
          <p:cNvPr id="292" name="Group"/>
          <p:cNvGrpSpPr/>
          <p:nvPr/>
        </p:nvGrpSpPr>
        <p:grpSpPr>
          <a:xfrm>
            <a:off x="782919" y="1069119"/>
            <a:ext cx="499037" cy="499037"/>
            <a:chOff x="0" y="0"/>
            <a:chExt cx="499036" cy="499036"/>
          </a:xfrm>
        </p:grpSpPr>
        <p:sp>
          <p:nvSpPr>
            <p:cNvPr id="290" name="Circle"/>
            <p:cNvSpPr/>
            <p:nvPr/>
          </p:nvSpPr>
          <p:spPr>
            <a:xfrm>
              <a:off x="-1" y="-1"/>
              <a:ext cx="499038" cy="499038"/>
            </a:xfrm>
            <a:prstGeom prst="ellipse">
              <a:avLst/>
            </a:prstGeom>
            <a:noFill/>
            <a:ln w="9525" cap="flat">
              <a:solidFill>
                <a:schemeClr val="accent1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/>
              </a:pPr>
            </a:p>
          </p:txBody>
        </p:sp>
        <p:sp>
          <p:nvSpPr>
            <p:cNvPr id="291" name="1"/>
            <p:cNvSpPr txBox="1"/>
            <p:nvPr/>
          </p:nvSpPr>
          <p:spPr>
            <a:xfrm>
              <a:off x="73081" y="95848"/>
              <a:ext cx="352874" cy="307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400"/>
              </a:lvl1pPr>
            </a:lstStyle>
            <a:p>
              <a:pPr>
                <a:defRPr sz="1800">
                  <a:solidFill>
                    <a:srgbClr val="FFFFFF"/>
                  </a:solidFill>
                </a:defRPr>
              </a:pPr>
              <a:r>
                <a:rPr sz="1400">
                  <a:solidFill>
                    <a:srgbClr val="000000"/>
                  </a:solidFill>
                </a:rPr>
                <a:t>1</a:t>
              </a:r>
            </a:p>
          </p:txBody>
        </p:sp>
      </p:grpSp>
      <p:sp>
        <p:nvSpPr>
          <p:cNvPr id="293" name="What it is…"/>
          <p:cNvSpPr txBox="1"/>
          <p:nvPr/>
        </p:nvSpPr>
        <p:spPr>
          <a:xfrm>
            <a:off x="1365662" y="1217691"/>
            <a:ext cx="3206338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00263" indent="-100263">
              <a:buSzPct val="100000"/>
              <a:buChar char="•"/>
              <a:defRPr>
                <a:solidFill>
                  <a:srgbClr val="424242"/>
                </a:solidFill>
              </a:defRPr>
            </a:pPr>
            <a:r>
              <a:rPr sz="1000"/>
              <a:t>What it is</a:t>
            </a:r>
            <a:endParaRPr sz="1000"/>
          </a:p>
          <a:p>
            <a:pPr marL="100263" indent="-100263">
              <a:buSzPct val="100000"/>
              <a:buChar char="•"/>
              <a:defRPr>
                <a:solidFill>
                  <a:srgbClr val="424242"/>
                </a:solidFill>
              </a:defRPr>
            </a:pPr>
            <a:r>
              <a:rPr sz="1000"/>
              <a:t>Why it’s awesome</a:t>
            </a:r>
          </a:p>
        </p:txBody>
      </p:sp>
      <p:sp>
        <p:nvSpPr>
          <p:cNvPr id="294" name="[Insert project 1]"/>
          <p:cNvSpPr txBox="1"/>
          <p:nvPr/>
        </p:nvSpPr>
        <p:spPr>
          <a:xfrm>
            <a:off x="1365663" y="1015288"/>
            <a:ext cx="1306831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cap="all" sz="1000"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sz="1000">
                <a:latin typeface="Raleway Bold"/>
                <a:ea typeface="Raleway Bold"/>
                <a:cs typeface="Raleway Bold"/>
                <a:sym typeface="Raleway Bold"/>
              </a:rPr>
              <a:t>[Insert project 1]</a:t>
            </a:r>
          </a:p>
        </p:txBody>
      </p:sp>
      <p:grpSp>
        <p:nvGrpSpPr>
          <p:cNvPr id="297" name="Group"/>
          <p:cNvGrpSpPr/>
          <p:nvPr/>
        </p:nvGrpSpPr>
        <p:grpSpPr>
          <a:xfrm>
            <a:off x="782919" y="1980265"/>
            <a:ext cx="499037" cy="499037"/>
            <a:chOff x="0" y="0"/>
            <a:chExt cx="499036" cy="499036"/>
          </a:xfrm>
        </p:grpSpPr>
        <p:sp>
          <p:nvSpPr>
            <p:cNvPr id="295" name="Circle"/>
            <p:cNvSpPr/>
            <p:nvPr/>
          </p:nvSpPr>
          <p:spPr>
            <a:xfrm>
              <a:off x="-1" y="-1"/>
              <a:ext cx="499038" cy="499038"/>
            </a:xfrm>
            <a:prstGeom prst="ellipse">
              <a:avLst/>
            </a:prstGeom>
            <a:noFill/>
            <a:ln w="9525" cap="flat">
              <a:solidFill>
                <a:schemeClr val="accent2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96" name="2"/>
            <p:cNvSpPr txBox="1"/>
            <p:nvPr/>
          </p:nvSpPr>
          <p:spPr>
            <a:xfrm>
              <a:off x="73081" y="95848"/>
              <a:ext cx="352874" cy="307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400"/>
              </a:lvl1pPr>
            </a:lstStyle>
            <a:p>
              <a:pPr>
                <a:defRPr sz="1800">
                  <a:solidFill>
                    <a:srgbClr val="FFFFFF"/>
                  </a:solidFill>
                </a:defRPr>
              </a:pPr>
              <a:r>
                <a:rPr sz="1400">
                  <a:solidFill>
                    <a:srgbClr val="000000"/>
                  </a:solidFill>
                </a:rPr>
                <a:t>2</a:t>
              </a:r>
            </a:p>
          </p:txBody>
        </p:sp>
      </p:grpSp>
      <p:sp>
        <p:nvSpPr>
          <p:cNvPr id="298" name="What it is…"/>
          <p:cNvSpPr txBox="1"/>
          <p:nvPr/>
        </p:nvSpPr>
        <p:spPr>
          <a:xfrm>
            <a:off x="1365662" y="2128839"/>
            <a:ext cx="3206338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00263" indent="-100263">
              <a:buSzPct val="100000"/>
              <a:buChar char="•"/>
              <a:defRPr>
                <a:solidFill>
                  <a:srgbClr val="424242"/>
                </a:solidFill>
              </a:defRPr>
            </a:pPr>
            <a:r>
              <a:rPr sz="1000"/>
              <a:t>What it is</a:t>
            </a:r>
            <a:endParaRPr sz="1000"/>
          </a:p>
          <a:p>
            <a:pPr marL="100263" indent="-100263">
              <a:buSzPct val="100000"/>
              <a:buChar char="•"/>
              <a:defRPr>
                <a:solidFill>
                  <a:srgbClr val="424242"/>
                </a:solidFill>
              </a:defRPr>
            </a:pPr>
            <a:r>
              <a:rPr sz="1000"/>
              <a:t>Why it’s awesome</a:t>
            </a:r>
          </a:p>
        </p:txBody>
      </p:sp>
      <p:sp>
        <p:nvSpPr>
          <p:cNvPr id="299" name="[Insert project 2]"/>
          <p:cNvSpPr txBox="1"/>
          <p:nvPr/>
        </p:nvSpPr>
        <p:spPr>
          <a:xfrm>
            <a:off x="1365663" y="1926436"/>
            <a:ext cx="1315721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cap="all" sz="1000"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sz="1000">
                <a:latin typeface="Raleway Bold"/>
                <a:ea typeface="Raleway Bold"/>
                <a:cs typeface="Raleway Bold"/>
                <a:sym typeface="Raleway Bold"/>
              </a:rPr>
              <a:t>[Insert project 2]</a:t>
            </a:r>
          </a:p>
        </p:txBody>
      </p:sp>
      <p:grpSp>
        <p:nvGrpSpPr>
          <p:cNvPr id="302" name="Group"/>
          <p:cNvGrpSpPr/>
          <p:nvPr/>
        </p:nvGrpSpPr>
        <p:grpSpPr>
          <a:xfrm>
            <a:off x="782919" y="2942213"/>
            <a:ext cx="499037" cy="499037"/>
            <a:chOff x="0" y="0"/>
            <a:chExt cx="499036" cy="499036"/>
          </a:xfrm>
        </p:grpSpPr>
        <p:sp>
          <p:nvSpPr>
            <p:cNvPr id="300" name="Circle"/>
            <p:cNvSpPr/>
            <p:nvPr/>
          </p:nvSpPr>
          <p:spPr>
            <a:xfrm>
              <a:off x="-1" y="-1"/>
              <a:ext cx="499038" cy="499038"/>
            </a:xfrm>
            <a:prstGeom prst="ellipse">
              <a:avLst/>
            </a:prstGeom>
            <a:noFill/>
            <a:ln w="9525" cap="flat">
              <a:solidFill>
                <a:schemeClr val="accent3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/>
              </a:pPr>
            </a:p>
          </p:txBody>
        </p:sp>
        <p:sp>
          <p:nvSpPr>
            <p:cNvPr id="301" name="3"/>
            <p:cNvSpPr txBox="1"/>
            <p:nvPr/>
          </p:nvSpPr>
          <p:spPr>
            <a:xfrm>
              <a:off x="73081" y="95848"/>
              <a:ext cx="352874" cy="307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400"/>
              </a:lvl1pPr>
            </a:lstStyle>
            <a:p>
              <a:pPr>
                <a:defRPr sz="1800">
                  <a:solidFill>
                    <a:srgbClr val="FFFFFF"/>
                  </a:solidFill>
                </a:defRPr>
              </a:pPr>
              <a:r>
                <a:rPr sz="1400">
                  <a:solidFill>
                    <a:srgbClr val="000000"/>
                  </a:solidFill>
                </a:rPr>
                <a:t>3</a:t>
              </a:r>
            </a:p>
          </p:txBody>
        </p:sp>
      </p:grpSp>
      <p:sp>
        <p:nvSpPr>
          <p:cNvPr id="303" name="What it is…"/>
          <p:cNvSpPr txBox="1"/>
          <p:nvPr/>
        </p:nvSpPr>
        <p:spPr>
          <a:xfrm>
            <a:off x="1365662" y="3090785"/>
            <a:ext cx="3206338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00263" indent="-100263">
              <a:buSzPct val="100000"/>
              <a:buChar char="•"/>
              <a:defRPr>
                <a:solidFill>
                  <a:srgbClr val="424242"/>
                </a:solidFill>
              </a:defRPr>
            </a:pPr>
            <a:r>
              <a:rPr sz="1000"/>
              <a:t>What it is</a:t>
            </a:r>
            <a:endParaRPr sz="1000"/>
          </a:p>
          <a:p>
            <a:pPr marL="100263" indent="-100263">
              <a:buSzPct val="100000"/>
              <a:buChar char="•"/>
              <a:defRPr>
                <a:solidFill>
                  <a:srgbClr val="424242"/>
                </a:solidFill>
              </a:defRPr>
            </a:pPr>
            <a:r>
              <a:rPr sz="1000"/>
              <a:t>Why it’s awesome</a:t>
            </a:r>
          </a:p>
        </p:txBody>
      </p:sp>
      <p:sp>
        <p:nvSpPr>
          <p:cNvPr id="304" name="[Insert project 3]"/>
          <p:cNvSpPr txBox="1"/>
          <p:nvPr/>
        </p:nvSpPr>
        <p:spPr>
          <a:xfrm>
            <a:off x="1365663" y="2888382"/>
            <a:ext cx="1314959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cap="all" sz="1000"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sz="1000">
                <a:latin typeface="Raleway Bold"/>
                <a:ea typeface="Raleway Bold"/>
                <a:cs typeface="Raleway Bold"/>
                <a:sym typeface="Raleway Bold"/>
              </a:rPr>
              <a:t>[Insert project 3]</a:t>
            </a:r>
          </a:p>
        </p:txBody>
      </p:sp>
      <p:sp>
        <p:nvSpPr>
          <p:cNvPr id="305" name="Rectangle"/>
          <p:cNvSpPr/>
          <p:nvPr/>
        </p:nvSpPr>
        <p:spPr>
          <a:xfrm>
            <a:off x="4870824" y="1069119"/>
            <a:ext cx="3744072" cy="3165415"/>
          </a:xfrm>
          <a:prstGeom prst="rect">
            <a:avLst/>
          </a:prstGeom>
          <a:solidFill>
            <a:srgbClr val="D9D9D9"/>
          </a:solidFill>
          <a:ln w="12700">
            <a:miter lim="400000"/>
            <a:tailEnd type="triangle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lide Number"/>
          <p:cNvSpPr txBox="1"/>
          <p:nvPr>
            <p:ph type="sldNum" sz="quarter" idx="4294967295"/>
          </p:nvPr>
        </p:nvSpPr>
        <p:spPr>
          <a:xfrm>
            <a:off x="7010400" y="4585017"/>
            <a:ext cx="2133600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  <p:sp>
        <p:nvSpPr>
          <p:cNvPr id="308" name="Shape"/>
          <p:cNvSpPr/>
          <p:nvPr/>
        </p:nvSpPr>
        <p:spPr>
          <a:xfrm>
            <a:off x="3683489" y="0"/>
            <a:ext cx="5460511" cy="5143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22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miter lim="400000"/>
            <a:tailEnd type="triangle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09" name="Shape"/>
          <p:cNvSpPr/>
          <p:nvPr/>
        </p:nvSpPr>
        <p:spPr>
          <a:xfrm>
            <a:off x="3688691" y="0"/>
            <a:ext cx="5460512" cy="5143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22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13191C">
              <a:alpha val="19654"/>
            </a:srgbClr>
          </a:solidFill>
          <a:ln w="12700">
            <a:miter lim="400000"/>
            <a:tailEnd type="triangle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10" name="Marketing wins and projections for enrollment."/>
          <p:cNvSpPr txBox="1"/>
          <p:nvPr/>
        </p:nvSpPr>
        <p:spPr>
          <a:xfrm>
            <a:off x="711586" y="3469840"/>
            <a:ext cx="3171704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sz="1000">
                <a:latin typeface="Calibri Light"/>
                <a:ea typeface="Calibri Light"/>
                <a:cs typeface="Calibri Light"/>
                <a:sym typeface="Calibri Light"/>
              </a:rPr>
              <a:t>Marketing wins and projections for enrollment.</a:t>
            </a:r>
          </a:p>
        </p:txBody>
      </p:sp>
      <p:sp>
        <p:nvSpPr>
          <p:cNvPr id="311" name="Enrollment goals"/>
          <p:cNvSpPr txBox="1"/>
          <p:nvPr/>
        </p:nvSpPr>
        <p:spPr>
          <a:xfrm>
            <a:off x="711586" y="3101214"/>
            <a:ext cx="1325627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cap="all" sz="1000"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sz="1000">
                <a:latin typeface="Raleway Bold"/>
                <a:ea typeface="Raleway Bold"/>
                <a:cs typeface="Raleway Bold"/>
                <a:sym typeface="Raleway Bold"/>
              </a:rPr>
              <a:t>Enrollment goals</a:t>
            </a:r>
          </a:p>
        </p:txBody>
      </p:sp>
      <p:sp>
        <p:nvSpPr>
          <p:cNvPr id="312" name="Goals &amp;  Projections"/>
          <p:cNvSpPr txBox="1"/>
          <p:nvPr/>
        </p:nvSpPr>
        <p:spPr>
          <a:xfrm>
            <a:off x="711587" y="1219344"/>
            <a:ext cx="243149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cap="all"/>
            </a:pPr>
            <a:r>
              <a:rPr sz="2800">
                <a:latin typeface="Raleway Bold"/>
                <a:ea typeface="Raleway Bold"/>
                <a:cs typeface="Raleway Bold"/>
                <a:sym typeface="Raleway Bold"/>
              </a:rPr>
              <a:t>Goals &amp; </a:t>
            </a:r>
            <a:br>
              <a:rPr sz="2800">
                <a:latin typeface="Raleway Bold"/>
                <a:ea typeface="Raleway Bold"/>
                <a:cs typeface="Raleway Bold"/>
                <a:sym typeface="Raleway Bold"/>
              </a:rPr>
            </a:br>
            <a:r>
              <a:rPr sz="2800">
                <a:latin typeface="Raleway Bold"/>
                <a:ea typeface="Raleway Bold"/>
                <a:cs typeface="Raleway Bold"/>
                <a:sym typeface="Raleway Bold"/>
              </a:rPr>
              <a:t>Projections</a:t>
            </a:r>
          </a:p>
        </p:txBody>
      </p:sp>
      <p:sp>
        <p:nvSpPr>
          <p:cNvPr id="313" name="Line"/>
          <p:cNvSpPr/>
          <p:nvPr/>
        </p:nvSpPr>
        <p:spPr>
          <a:xfrm flipH="1">
            <a:off x="711586" y="2827746"/>
            <a:ext cx="907552" cy="1"/>
          </a:xfrm>
          <a:prstGeom prst="line">
            <a:avLst/>
          </a:prstGeom>
          <a:ln w="25400">
            <a:solidFill>
              <a:schemeClr val="accent2"/>
            </a:solidFill>
            <a:bevel/>
          </a:ln>
        </p:spPr>
        <p:txBody>
          <a:bodyPr lIns="45719" rIns="45719"/>
          <a:lstStyle/>
          <a:p>
            <a:pPr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pic>
        <p:nvPicPr>
          <p:cNvPr id="314" name="your-school-logo.jpg" descr="your-school-log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3398" y="471066"/>
            <a:ext cx="630251" cy="5495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Rectangle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  <a:tailEnd type="triangle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17" name="Rectangle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9D9D9">
              <a:alpha val="9164"/>
            </a:srgbClr>
          </a:solidFill>
          <a:ln w="12700">
            <a:miter lim="400000"/>
            <a:tailEnd type="triangle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18" name="Rectangle"/>
          <p:cNvSpPr/>
          <p:nvPr/>
        </p:nvSpPr>
        <p:spPr>
          <a:xfrm>
            <a:off x="-1" y="-5883"/>
            <a:ext cx="4256470" cy="5149383"/>
          </a:xfrm>
          <a:prstGeom prst="rect">
            <a:avLst/>
          </a:prstGeom>
          <a:solidFill>
            <a:srgbClr val="13191C">
              <a:alpha val="80000"/>
            </a:srgbClr>
          </a:solidFill>
          <a:ln w="12700">
            <a:miter lim="400000"/>
            <a:tailEnd type="triangle"/>
          </a:ln>
        </p:spPr>
        <p:txBody>
          <a:bodyPr lIns="45719" rIns="45719" anchor="ctr"/>
          <a:lstStyle/>
          <a:p>
            <a:pPr algn="ctr">
              <a:defRPr sz="3200">
                <a:solidFill>
                  <a:srgbClr val="FFFFFF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pPr>
          </a:p>
        </p:txBody>
      </p:sp>
      <p:sp>
        <p:nvSpPr>
          <p:cNvPr id="319" name="ONLINE INQUIRIES…"/>
          <p:cNvSpPr txBox="1"/>
          <p:nvPr/>
        </p:nvSpPr>
        <p:spPr>
          <a:xfrm>
            <a:off x="1214919" y="2924158"/>
            <a:ext cx="2160029" cy="688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rPr sz="100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ONLINE INQUIRIES</a:t>
            </a:r>
            <a:endParaRPr sz="500">
              <a:solidFill>
                <a:srgbClr val="FFFFFF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/>
            <a:r>
              <a:rPr sz="10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rPr>
              <a:t>Changed the number of required form fields and increased online inquiries 34%</a:t>
            </a:r>
          </a:p>
        </p:txBody>
      </p:sp>
      <p:sp>
        <p:nvSpPr>
          <p:cNvPr id="320" name="WEBSITE REFERRAL TRAFFIC…"/>
          <p:cNvSpPr txBox="1"/>
          <p:nvPr/>
        </p:nvSpPr>
        <p:spPr>
          <a:xfrm>
            <a:off x="1214920" y="2140611"/>
            <a:ext cx="2160028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rPr sz="100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WEBSITE REFERRAL TRAFFIC</a:t>
            </a:r>
            <a:endParaRPr sz="500">
              <a:solidFill>
                <a:srgbClr val="FFFFFF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/>
            <a:r>
              <a:rPr sz="10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rPr>
              <a:t>Up 67% from Facebook</a:t>
            </a:r>
            <a:endParaRPr sz="1000">
              <a:solidFill>
                <a:srgbClr val="FFFFFF"/>
              </a:solidFill>
              <a:latin typeface="Calibri Light"/>
              <a:ea typeface="Calibri Light"/>
              <a:cs typeface="Calibri Light"/>
              <a:sym typeface="Calibri Light"/>
            </a:endParaRPr>
          </a:p>
          <a:p>
            <a:pPr/>
            <a:r>
              <a:rPr sz="10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rPr>
              <a:t>Up 24% from organic search</a:t>
            </a:r>
          </a:p>
        </p:txBody>
      </p:sp>
      <p:sp>
        <p:nvSpPr>
          <p:cNvPr id="321" name="Visitors to website…"/>
          <p:cNvSpPr txBox="1"/>
          <p:nvPr/>
        </p:nvSpPr>
        <p:spPr>
          <a:xfrm>
            <a:off x="1214920" y="1509464"/>
            <a:ext cx="2160028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cap="all"/>
            </a:pPr>
            <a:r>
              <a:rPr sz="100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Visitors to website</a:t>
            </a:r>
            <a:endParaRPr sz="1000">
              <a:solidFill>
                <a:srgbClr val="FFFFFF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/>
            <a:r>
              <a:rPr sz="10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rPr>
              <a:t>Up 45% </a:t>
            </a:r>
          </a:p>
        </p:txBody>
      </p:sp>
      <p:sp>
        <p:nvSpPr>
          <p:cNvPr id="322" name="OVERALL INQUIRY INCREASE…"/>
          <p:cNvSpPr txBox="1"/>
          <p:nvPr/>
        </p:nvSpPr>
        <p:spPr>
          <a:xfrm>
            <a:off x="1214919" y="3809305"/>
            <a:ext cx="2160029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rPr sz="100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OVERALL INQUIRY INCREASE</a:t>
            </a:r>
            <a:endParaRPr sz="500">
              <a:solidFill>
                <a:srgbClr val="FFFFFF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/>
            <a:r>
              <a:rPr sz="10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rPr>
              <a:t>23% increase in inquiries over last year</a:t>
            </a:r>
          </a:p>
        </p:txBody>
      </p:sp>
      <p:sp>
        <p:nvSpPr>
          <p:cNvPr id="323" name="Admissions and Marketing…"/>
          <p:cNvSpPr txBox="1"/>
          <p:nvPr/>
        </p:nvSpPr>
        <p:spPr>
          <a:xfrm>
            <a:off x="810359" y="536796"/>
            <a:ext cx="311125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/>
            <a:r>
              <a:rPr sz="1000">
                <a:solidFill>
                  <a:srgbClr val="FFFFFF"/>
                </a:solidFill>
                <a:latin typeface="Raleway Regular"/>
                <a:ea typeface="Raleway Regular"/>
                <a:cs typeface="Raleway Regular"/>
                <a:sym typeface="Raleway Regular"/>
              </a:rPr>
              <a:t>Admissions and Marketing</a:t>
            </a:r>
            <a:endParaRPr sz="1000">
              <a:solidFill>
                <a:schemeClr val="accent2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/>
            <a:endParaRPr sz="300">
              <a:solidFill>
                <a:schemeClr val="accent2"/>
              </a:solidFill>
              <a:latin typeface="Raleway Regular"/>
              <a:ea typeface="Raleway Regular"/>
              <a:cs typeface="Raleway Regular"/>
              <a:sym typeface="Raleway Regular"/>
            </a:endParaRPr>
          </a:p>
          <a:p>
            <a:pPr/>
            <a:r>
              <a:rPr sz="240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WINS</a:t>
            </a:r>
          </a:p>
        </p:txBody>
      </p:sp>
      <p:sp>
        <p:nvSpPr>
          <p:cNvPr id="324" name="Shape"/>
          <p:cNvSpPr/>
          <p:nvPr/>
        </p:nvSpPr>
        <p:spPr>
          <a:xfrm>
            <a:off x="817997" y="1604291"/>
            <a:ext cx="282990" cy="1939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50"/>
                </a:moveTo>
                <a:cubicBezTo>
                  <a:pt x="21600" y="340"/>
                  <a:pt x="21366" y="0"/>
                  <a:pt x="21133" y="0"/>
                </a:cubicBezTo>
                <a:cubicBezTo>
                  <a:pt x="21016" y="0"/>
                  <a:pt x="20899" y="170"/>
                  <a:pt x="20783" y="340"/>
                </a:cubicBezTo>
                <a:cubicBezTo>
                  <a:pt x="20783" y="340"/>
                  <a:pt x="20783" y="340"/>
                  <a:pt x="20783" y="340"/>
                </a:cubicBezTo>
                <a:cubicBezTo>
                  <a:pt x="7823" y="19899"/>
                  <a:pt x="7823" y="19899"/>
                  <a:pt x="7823" y="19899"/>
                </a:cubicBezTo>
                <a:cubicBezTo>
                  <a:pt x="817" y="9524"/>
                  <a:pt x="817" y="9524"/>
                  <a:pt x="817" y="9524"/>
                </a:cubicBezTo>
                <a:cubicBezTo>
                  <a:pt x="701" y="9524"/>
                  <a:pt x="584" y="9354"/>
                  <a:pt x="467" y="9354"/>
                </a:cubicBezTo>
                <a:cubicBezTo>
                  <a:pt x="234" y="9354"/>
                  <a:pt x="0" y="9694"/>
                  <a:pt x="0" y="10035"/>
                </a:cubicBezTo>
                <a:cubicBezTo>
                  <a:pt x="0" y="10375"/>
                  <a:pt x="0" y="10545"/>
                  <a:pt x="117" y="10545"/>
                </a:cubicBezTo>
                <a:cubicBezTo>
                  <a:pt x="7472" y="21430"/>
                  <a:pt x="7472" y="21430"/>
                  <a:pt x="7472" y="21430"/>
                </a:cubicBezTo>
                <a:cubicBezTo>
                  <a:pt x="7589" y="21600"/>
                  <a:pt x="7706" y="21600"/>
                  <a:pt x="7823" y="21600"/>
                </a:cubicBezTo>
                <a:cubicBezTo>
                  <a:pt x="7939" y="21600"/>
                  <a:pt x="8056" y="21430"/>
                  <a:pt x="8173" y="21430"/>
                </a:cubicBezTo>
                <a:cubicBezTo>
                  <a:pt x="8173" y="21430"/>
                  <a:pt x="8173" y="21430"/>
                  <a:pt x="8173" y="21430"/>
                </a:cubicBezTo>
                <a:cubicBezTo>
                  <a:pt x="21483" y="1361"/>
                  <a:pt x="21483" y="1361"/>
                  <a:pt x="21483" y="1361"/>
                </a:cubicBezTo>
                <a:cubicBezTo>
                  <a:pt x="21483" y="1361"/>
                  <a:pt x="21483" y="1361"/>
                  <a:pt x="21483" y="1361"/>
                </a:cubicBezTo>
                <a:cubicBezTo>
                  <a:pt x="21600" y="1191"/>
                  <a:pt x="21600" y="1020"/>
                  <a:pt x="21600" y="85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300"/>
            </a:pPr>
          </a:p>
        </p:txBody>
      </p:sp>
      <p:sp>
        <p:nvSpPr>
          <p:cNvPr id="325" name="Shape"/>
          <p:cNvSpPr/>
          <p:nvPr/>
        </p:nvSpPr>
        <p:spPr>
          <a:xfrm>
            <a:off x="817997" y="2239291"/>
            <a:ext cx="282990" cy="1939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50"/>
                </a:moveTo>
                <a:cubicBezTo>
                  <a:pt x="21600" y="340"/>
                  <a:pt x="21366" y="0"/>
                  <a:pt x="21133" y="0"/>
                </a:cubicBezTo>
                <a:cubicBezTo>
                  <a:pt x="21016" y="0"/>
                  <a:pt x="20899" y="170"/>
                  <a:pt x="20783" y="340"/>
                </a:cubicBezTo>
                <a:cubicBezTo>
                  <a:pt x="20783" y="340"/>
                  <a:pt x="20783" y="340"/>
                  <a:pt x="20783" y="340"/>
                </a:cubicBezTo>
                <a:cubicBezTo>
                  <a:pt x="7823" y="19899"/>
                  <a:pt x="7823" y="19899"/>
                  <a:pt x="7823" y="19899"/>
                </a:cubicBezTo>
                <a:cubicBezTo>
                  <a:pt x="817" y="9524"/>
                  <a:pt x="817" y="9524"/>
                  <a:pt x="817" y="9524"/>
                </a:cubicBezTo>
                <a:cubicBezTo>
                  <a:pt x="701" y="9524"/>
                  <a:pt x="584" y="9354"/>
                  <a:pt x="467" y="9354"/>
                </a:cubicBezTo>
                <a:cubicBezTo>
                  <a:pt x="234" y="9354"/>
                  <a:pt x="0" y="9694"/>
                  <a:pt x="0" y="10035"/>
                </a:cubicBezTo>
                <a:cubicBezTo>
                  <a:pt x="0" y="10375"/>
                  <a:pt x="0" y="10545"/>
                  <a:pt x="117" y="10545"/>
                </a:cubicBezTo>
                <a:cubicBezTo>
                  <a:pt x="7472" y="21430"/>
                  <a:pt x="7472" y="21430"/>
                  <a:pt x="7472" y="21430"/>
                </a:cubicBezTo>
                <a:cubicBezTo>
                  <a:pt x="7589" y="21600"/>
                  <a:pt x="7706" y="21600"/>
                  <a:pt x="7823" y="21600"/>
                </a:cubicBezTo>
                <a:cubicBezTo>
                  <a:pt x="7939" y="21600"/>
                  <a:pt x="8056" y="21430"/>
                  <a:pt x="8173" y="21430"/>
                </a:cubicBezTo>
                <a:cubicBezTo>
                  <a:pt x="8173" y="21430"/>
                  <a:pt x="8173" y="21430"/>
                  <a:pt x="8173" y="21430"/>
                </a:cubicBezTo>
                <a:cubicBezTo>
                  <a:pt x="21483" y="1361"/>
                  <a:pt x="21483" y="1361"/>
                  <a:pt x="21483" y="1361"/>
                </a:cubicBezTo>
                <a:cubicBezTo>
                  <a:pt x="21483" y="1361"/>
                  <a:pt x="21483" y="1361"/>
                  <a:pt x="21483" y="1361"/>
                </a:cubicBezTo>
                <a:cubicBezTo>
                  <a:pt x="21600" y="1191"/>
                  <a:pt x="21600" y="1020"/>
                  <a:pt x="21600" y="85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300"/>
            </a:pPr>
          </a:p>
        </p:txBody>
      </p:sp>
      <p:sp>
        <p:nvSpPr>
          <p:cNvPr id="326" name="Shape"/>
          <p:cNvSpPr/>
          <p:nvPr/>
        </p:nvSpPr>
        <p:spPr>
          <a:xfrm>
            <a:off x="817997" y="3001291"/>
            <a:ext cx="282990" cy="193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50"/>
                </a:moveTo>
                <a:cubicBezTo>
                  <a:pt x="21600" y="340"/>
                  <a:pt x="21366" y="0"/>
                  <a:pt x="21133" y="0"/>
                </a:cubicBezTo>
                <a:cubicBezTo>
                  <a:pt x="21016" y="0"/>
                  <a:pt x="20899" y="170"/>
                  <a:pt x="20783" y="340"/>
                </a:cubicBezTo>
                <a:cubicBezTo>
                  <a:pt x="20783" y="340"/>
                  <a:pt x="20783" y="340"/>
                  <a:pt x="20783" y="340"/>
                </a:cubicBezTo>
                <a:cubicBezTo>
                  <a:pt x="7823" y="19899"/>
                  <a:pt x="7823" y="19899"/>
                  <a:pt x="7823" y="19899"/>
                </a:cubicBezTo>
                <a:cubicBezTo>
                  <a:pt x="817" y="9524"/>
                  <a:pt x="817" y="9524"/>
                  <a:pt x="817" y="9524"/>
                </a:cubicBezTo>
                <a:cubicBezTo>
                  <a:pt x="701" y="9524"/>
                  <a:pt x="584" y="9354"/>
                  <a:pt x="467" y="9354"/>
                </a:cubicBezTo>
                <a:cubicBezTo>
                  <a:pt x="234" y="9354"/>
                  <a:pt x="0" y="9694"/>
                  <a:pt x="0" y="10035"/>
                </a:cubicBezTo>
                <a:cubicBezTo>
                  <a:pt x="0" y="10375"/>
                  <a:pt x="0" y="10545"/>
                  <a:pt x="117" y="10545"/>
                </a:cubicBezTo>
                <a:cubicBezTo>
                  <a:pt x="7472" y="21430"/>
                  <a:pt x="7472" y="21430"/>
                  <a:pt x="7472" y="21430"/>
                </a:cubicBezTo>
                <a:cubicBezTo>
                  <a:pt x="7589" y="21600"/>
                  <a:pt x="7706" y="21600"/>
                  <a:pt x="7823" y="21600"/>
                </a:cubicBezTo>
                <a:cubicBezTo>
                  <a:pt x="7939" y="21600"/>
                  <a:pt x="8056" y="21430"/>
                  <a:pt x="8173" y="21430"/>
                </a:cubicBezTo>
                <a:cubicBezTo>
                  <a:pt x="8173" y="21430"/>
                  <a:pt x="8173" y="21430"/>
                  <a:pt x="8173" y="21430"/>
                </a:cubicBezTo>
                <a:cubicBezTo>
                  <a:pt x="21483" y="1361"/>
                  <a:pt x="21483" y="1361"/>
                  <a:pt x="21483" y="1361"/>
                </a:cubicBezTo>
                <a:cubicBezTo>
                  <a:pt x="21483" y="1361"/>
                  <a:pt x="21483" y="1361"/>
                  <a:pt x="21483" y="1361"/>
                </a:cubicBezTo>
                <a:cubicBezTo>
                  <a:pt x="21600" y="1191"/>
                  <a:pt x="21600" y="1020"/>
                  <a:pt x="21600" y="85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300"/>
            </a:pPr>
          </a:p>
        </p:txBody>
      </p:sp>
      <p:sp>
        <p:nvSpPr>
          <p:cNvPr id="327" name="Shape"/>
          <p:cNvSpPr/>
          <p:nvPr/>
        </p:nvSpPr>
        <p:spPr>
          <a:xfrm>
            <a:off x="817997" y="3890291"/>
            <a:ext cx="282990" cy="193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50"/>
                </a:moveTo>
                <a:cubicBezTo>
                  <a:pt x="21600" y="340"/>
                  <a:pt x="21366" y="0"/>
                  <a:pt x="21133" y="0"/>
                </a:cubicBezTo>
                <a:cubicBezTo>
                  <a:pt x="21016" y="0"/>
                  <a:pt x="20899" y="170"/>
                  <a:pt x="20783" y="340"/>
                </a:cubicBezTo>
                <a:cubicBezTo>
                  <a:pt x="20783" y="340"/>
                  <a:pt x="20783" y="340"/>
                  <a:pt x="20783" y="340"/>
                </a:cubicBezTo>
                <a:cubicBezTo>
                  <a:pt x="7823" y="19899"/>
                  <a:pt x="7823" y="19899"/>
                  <a:pt x="7823" y="19899"/>
                </a:cubicBezTo>
                <a:cubicBezTo>
                  <a:pt x="817" y="9524"/>
                  <a:pt x="817" y="9524"/>
                  <a:pt x="817" y="9524"/>
                </a:cubicBezTo>
                <a:cubicBezTo>
                  <a:pt x="701" y="9524"/>
                  <a:pt x="584" y="9354"/>
                  <a:pt x="467" y="9354"/>
                </a:cubicBezTo>
                <a:cubicBezTo>
                  <a:pt x="234" y="9354"/>
                  <a:pt x="0" y="9694"/>
                  <a:pt x="0" y="10035"/>
                </a:cubicBezTo>
                <a:cubicBezTo>
                  <a:pt x="0" y="10375"/>
                  <a:pt x="0" y="10545"/>
                  <a:pt x="117" y="10545"/>
                </a:cubicBezTo>
                <a:cubicBezTo>
                  <a:pt x="7472" y="21430"/>
                  <a:pt x="7472" y="21430"/>
                  <a:pt x="7472" y="21430"/>
                </a:cubicBezTo>
                <a:cubicBezTo>
                  <a:pt x="7589" y="21600"/>
                  <a:pt x="7706" y="21600"/>
                  <a:pt x="7823" y="21600"/>
                </a:cubicBezTo>
                <a:cubicBezTo>
                  <a:pt x="7939" y="21600"/>
                  <a:pt x="8056" y="21430"/>
                  <a:pt x="8173" y="21430"/>
                </a:cubicBezTo>
                <a:cubicBezTo>
                  <a:pt x="8173" y="21430"/>
                  <a:pt x="8173" y="21430"/>
                  <a:pt x="8173" y="21430"/>
                </a:cubicBezTo>
                <a:cubicBezTo>
                  <a:pt x="21483" y="1361"/>
                  <a:pt x="21483" y="1361"/>
                  <a:pt x="21483" y="1361"/>
                </a:cubicBezTo>
                <a:cubicBezTo>
                  <a:pt x="21483" y="1361"/>
                  <a:pt x="21483" y="1361"/>
                  <a:pt x="21483" y="1361"/>
                </a:cubicBezTo>
                <a:cubicBezTo>
                  <a:pt x="21600" y="1191"/>
                  <a:pt x="21600" y="1020"/>
                  <a:pt x="21600" y="85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3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als and projections | enrollment proje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Goals and projections | enrollment projection</a:t>
            </a:r>
          </a:p>
        </p:txBody>
      </p:sp>
      <p:sp>
        <p:nvSpPr>
          <p:cNvPr id="3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  <p:graphicFrame>
        <p:nvGraphicFramePr>
          <p:cNvPr id="331" name="Table"/>
          <p:cNvGraphicFramePr/>
          <p:nvPr/>
        </p:nvGraphicFramePr>
        <p:xfrm>
          <a:off x="413848" y="796001"/>
          <a:ext cx="8331148" cy="1202157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{4C3C2611-4C71-4FC5-86AE-919BDF0F9419}</a:tableStyleId>
              </a:tblPr>
              <a:tblGrid>
                <a:gridCol w="1695396"/>
                <a:gridCol w="1104900"/>
                <a:gridCol w="1104900"/>
                <a:gridCol w="1104900"/>
                <a:gridCol w="1104900"/>
                <a:gridCol w="1104900"/>
                <a:gridCol w="1104900"/>
              </a:tblGrid>
              <a:tr h="190500">
                <a:tc>
                  <a:txBody>
                    <a:bodyPr/>
                    <a:lstStyle/>
                    <a:p>
                      <a:pPr algn="ctr" defTabSz="914400">
                        <a:defRPr b="0" i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Grade Level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Year 1 Enroll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IQ Averages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Year 2 Enroll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IQ Averages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Year 3 Enroll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IQ Averages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chemeClr val="accent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Grade 6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36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56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36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56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36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56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Grade 7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48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32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48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32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48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32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rgbClr val="F2F2F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Grade 8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72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12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72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12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72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12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b="1" sz="9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Middle School Sub Total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b="1" sz="9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156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b="1" sz="9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100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b="1" sz="9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156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b="1" sz="9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100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b="1" sz="9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156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b="1" sz="9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100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32" name="Table"/>
          <p:cNvGraphicFramePr/>
          <p:nvPr/>
        </p:nvGraphicFramePr>
        <p:xfrm>
          <a:off x="409601" y="2163927"/>
          <a:ext cx="8331148" cy="1202158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{4C3C2611-4C71-4FC5-86AE-919BDF0F9419}</a:tableStyleId>
              </a:tblPr>
              <a:tblGrid>
                <a:gridCol w="1695396"/>
                <a:gridCol w="1104900"/>
                <a:gridCol w="1104900"/>
                <a:gridCol w="1104900"/>
                <a:gridCol w="1104900"/>
                <a:gridCol w="1104900"/>
                <a:gridCol w="1104900"/>
              </a:tblGrid>
              <a:tr h="190500">
                <a:tc>
                  <a:txBody>
                    <a:bodyPr/>
                    <a:lstStyle/>
                    <a:p>
                      <a:pPr algn="ctr" defTabSz="914400">
                        <a:defRPr b="0" i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Grade Level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Year 1 Enroll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IQ Averages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Year 2 Enroll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IQ Averages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Year 3 Enroll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IQ Averages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chemeClr val="accent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Grade 9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36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56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36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56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36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56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Grade 10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48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32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48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32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48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32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rgbClr val="F2F2F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Grade 11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72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12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72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12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72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12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Grade 10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48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32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48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32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48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900">
                          <a:latin typeface="Calibri Light"/>
                          <a:ea typeface="Calibri Light"/>
                          <a:cs typeface="Calibri Light"/>
                        </a:rPr>
                        <a:t>32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rgbClr val="F2F2F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b="1" sz="9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Upper School Sub Total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b="1" sz="9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204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b="1" sz="9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132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b="1" sz="9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204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b="1" sz="9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132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b="1" sz="9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204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b="1" sz="9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132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33" name="Table"/>
          <p:cNvGraphicFramePr/>
          <p:nvPr/>
        </p:nvGraphicFramePr>
        <p:xfrm>
          <a:off x="396901" y="3448199"/>
          <a:ext cx="8331148" cy="120215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695396"/>
                <a:gridCol w="1104900"/>
                <a:gridCol w="1104900"/>
                <a:gridCol w="1104900"/>
                <a:gridCol w="1104900"/>
                <a:gridCol w="1104900"/>
                <a:gridCol w="1104900"/>
              </a:tblGrid>
              <a:tr h="381000"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1000">
                          <a:solidFill>
                            <a:srgbClr val="FFFFFF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Total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1000">
                          <a:solidFill>
                            <a:srgbClr val="FFFFFF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360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1000">
                          <a:solidFill>
                            <a:srgbClr val="FFFFFF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232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1000">
                          <a:solidFill>
                            <a:srgbClr val="FFFFFF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360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1000">
                          <a:solidFill>
                            <a:srgbClr val="FFFFFF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232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1000">
                          <a:solidFill>
                            <a:srgbClr val="FFFFFF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360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 i="0" sz="1800"/>
                      </a:pPr>
                      <a:r>
                        <a:rPr sz="1000">
                          <a:solidFill>
                            <a:srgbClr val="FFFFFF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232</a:t>
                      </a:r>
                    </a:p>
                  </a:txBody>
                  <a:tcPr marL="19050" marR="19050" marT="19050" marB="19050" anchor="ctr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Rectangle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9D9D9"/>
          </a:solidFill>
          <a:ln w="12700">
            <a:miter lim="400000"/>
            <a:tailEnd type="triangle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36" name="Rectangle"/>
          <p:cNvSpPr/>
          <p:nvPr/>
        </p:nvSpPr>
        <p:spPr>
          <a:xfrm>
            <a:off x="0" y="-1"/>
            <a:ext cx="9144000" cy="5148971"/>
          </a:xfrm>
          <a:prstGeom prst="rect">
            <a:avLst/>
          </a:prstGeom>
          <a:solidFill>
            <a:srgbClr val="13191C">
              <a:alpha val="66000"/>
            </a:srgbClr>
          </a:solidFill>
          <a:ln w="12700">
            <a:miter lim="400000"/>
            <a:tailEnd type="triangle"/>
          </a:ln>
        </p:spPr>
        <p:txBody>
          <a:bodyPr lIns="45719" rIns="45719" anchor="ctr"/>
          <a:lstStyle/>
          <a:p>
            <a:pPr algn="ctr">
              <a:defRPr sz="3200">
                <a:solidFill>
                  <a:srgbClr val="FFFFFF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pPr>
          </a:p>
        </p:txBody>
      </p:sp>
      <p:sp>
        <p:nvSpPr>
          <p:cNvPr id="337" name="THANK YOU"/>
          <p:cNvSpPr txBox="1"/>
          <p:nvPr/>
        </p:nvSpPr>
        <p:spPr>
          <a:xfrm>
            <a:off x="972288" y="2587719"/>
            <a:ext cx="7221802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140000"/>
              </a:lnSpc>
              <a:defRPr sz="360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sz="3600">
                <a:latin typeface="Raleway Bold"/>
                <a:ea typeface="Raleway Bold"/>
                <a:cs typeface="Raleway Bold"/>
                <a:sym typeface="Raleway Bold"/>
              </a:rPr>
              <a:t>THANK YOU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Rectangle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  <a:tailEnd type="triangle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8" name="Rectangle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9D9D9">
              <a:alpha val="9164"/>
            </a:srgbClr>
          </a:solidFill>
          <a:ln w="12700">
            <a:miter lim="400000"/>
            <a:tailEnd type="triangle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9" name="Rectangle"/>
          <p:cNvSpPr/>
          <p:nvPr/>
        </p:nvSpPr>
        <p:spPr>
          <a:xfrm>
            <a:off x="-1" y="-5883"/>
            <a:ext cx="4256470" cy="5149383"/>
          </a:xfrm>
          <a:prstGeom prst="rect">
            <a:avLst/>
          </a:prstGeom>
          <a:solidFill>
            <a:srgbClr val="13191C">
              <a:alpha val="80000"/>
            </a:srgbClr>
          </a:solidFill>
          <a:ln w="12700">
            <a:miter lim="400000"/>
            <a:tailEnd type="triangle"/>
          </a:ln>
        </p:spPr>
        <p:txBody>
          <a:bodyPr lIns="45719" rIns="45719" anchor="ctr"/>
          <a:lstStyle/>
          <a:p>
            <a:pPr algn="ctr">
              <a:defRPr sz="3200">
                <a:solidFill>
                  <a:srgbClr val="FFFFFF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pPr>
          </a:p>
        </p:txBody>
      </p:sp>
      <p:sp>
        <p:nvSpPr>
          <p:cNvPr id="170" name="SUMMARY OF INITIATIVES…"/>
          <p:cNvSpPr txBox="1"/>
          <p:nvPr/>
        </p:nvSpPr>
        <p:spPr>
          <a:xfrm>
            <a:off x="1214919" y="3178158"/>
            <a:ext cx="2160029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rPr sz="100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SUMMARY OF INITIATIVES</a:t>
            </a:r>
            <a:endParaRPr sz="500">
              <a:solidFill>
                <a:srgbClr val="FFFFFF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/>
            <a:r>
              <a:rPr sz="10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rPr>
              <a:t>Projects to grow enrollment</a:t>
            </a:r>
          </a:p>
        </p:txBody>
      </p:sp>
      <p:sp>
        <p:nvSpPr>
          <p:cNvPr id="171" name="DEMOGRAPHIC HIGHLIGHTS…"/>
          <p:cNvSpPr txBox="1"/>
          <p:nvPr/>
        </p:nvSpPr>
        <p:spPr>
          <a:xfrm>
            <a:off x="1214920" y="2394611"/>
            <a:ext cx="2160028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rPr sz="100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DEMOGRAPHIC HIGHLIGHTS</a:t>
            </a:r>
            <a:endParaRPr sz="500">
              <a:solidFill>
                <a:srgbClr val="FFFFFF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/>
            <a:r>
              <a:rPr sz="10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rPr>
              <a:t>Changing demographics and how it may affect enrollment</a:t>
            </a:r>
          </a:p>
        </p:txBody>
      </p:sp>
      <p:sp>
        <p:nvSpPr>
          <p:cNvPr id="172" name="Positioning statement…"/>
          <p:cNvSpPr txBox="1"/>
          <p:nvPr/>
        </p:nvSpPr>
        <p:spPr>
          <a:xfrm>
            <a:off x="1214920" y="1763464"/>
            <a:ext cx="2160028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cap="all"/>
            </a:pPr>
            <a:r>
              <a:rPr sz="100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Positioning statement</a:t>
            </a:r>
            <a:endParaRPr sz="1000">
              <a:solidFill>
                <a:srgbClr val="FFFFFF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/>
            <a:r>
              <a:rPr sz="10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rPr>
              <a:t>How we position the school</a:t>
            </a:r>
          </a:p>
        </p:txBody>
      </p:sp>
      <p:sp>
        <p:nvSpPr>
          <p:cNvPr id="173" name="GOALS AND PROJECTIONS…"/>
          <p:cNvSpPr txBox="1"/>
          <p:nvPr/>
        </p:nvSpPr>
        <p:spPr>
          <a:xfrm>
            <a:off x="1214919" y="3809305"/>
            <a:ext cx="2160029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rPr sz="100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GOALS AND PROJECTIONS</a:t>
            </a:r>
            <a:endParaRPr sz="500">
              <a:solidFill>
                <a:srgbClr val="FFFFFF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/>
            <a:r>
              <a:rPr sz="10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rPr>
              <a:t>Projected enrollment numbers</a:t>
            </a:r>
          </a:p>
        </p:txBody>
      </p:sp>
      <p:sp>
        <p:nvSpPr>
          <p:cNvPr id="174" name="2018-2019 Strategic Marketing Plan…"/>
          <p:cNvSpPr txBox="1"/>
          <p:nvPr/>
        </p:nvSpPr>
        <p:spPr>
          <a:xfrm>
            <a:off x="810359" y="536796"/>
            <a:ext cx="311125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/>
            <a:r>
              <a:rPr sz="1000">
                <a:solidFill>
                  <a:srgbClr val="FFFFFF"/>
                </a:solidFill>
                <a:latin typeface="Raleway Regular"/>
                <a:ea typeface="Raleway Regular"/>
                <a:cs typeface="Raleway Regular"/>
                <a:sym typeface="Raleway Regular"/>
              </a:rPr>
              <a:t>2018-2019 Strategic Marketing Plan</a:t>
            </a:r>
            <a:endParaRPr sz="1000">
              <a:solidFill>
                <a:schemeClr val="accent2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/>
            <a:endParaRPr sz="300">
              <a:solidFill>
                <a:schemeClr val="accent2"/>
              </a:solidFill>
              <a:latin typeface="Raleway Regular"/>
              <a:ea typeface="Raleway Regular"/>
              <a:cs typeface="Raleway Regular"/>
              <a:sym typeface="Raleway Regular"/>
            </a:endParaRPr>
          </a:p>
          <a:p>
            <a:pPr/>
            <a:r>
              <a:rPr sz="240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AGENDA</a:t>
            </a:r>
          </a:p>
        </p:txBody>
      </p:sp>
      <p:sp>
        <p:nvSpPr>
          <p:cNvPr id="175" name="Shape"/>
          <p:cNvSpPr/>
          <p:nvPr/>
        </p:nvSpPr>
        <p:spPr>
          <a:xfrm>
            <a:off x="817997" y="1858291"/>
            <a:ext cx="282990" cy="1939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50"/>
                </a:moveTo>
                <a:cubicBezTo>
                  <a:pt x="21600" y="340"/>
                  <a:pt x="21366" y="0"/>
                  <a:pt x="21133" y="0"/>
                </a:cubicBezTo>
                <a:cubicBezTo>
                  <a:pt x="21016" y="0"/>
                  <a:pt x="20899" y="170"/>
                  <a:pt x="20783" y="340"/>
                </a:cubicBezTo>
                <a:cubicBezTo>
                  <a:pt x="20783" y="340"/>
                  <a:pt x="20783" y="340"/>
                  <a:pt x="20783" y="340"/>
                </a:cubicBezTo>
                <a:cubicBezTo>
                  <a:pt x="7823" y="19899"/>
                  <a:pt x="7823" y="19899"/>
                  <a:pt x="7823" y="19899"/>
                </a:cubicBezTo>
                <a:cubicBezTo>
                  <a:pt x="817" y="9524"/>
                  <a:pt x="817" y="9524"/>
                  <a:pt x="817" y="9524"/>
                </a:cubicBezTo>
                <a:cubicBezTo>
                  <a:pt x="701" y="9524"/>
                  <a:pt x="584" y="9354"/>
                  <a:pt x="467" y="9354"/>
                </a:cubicBezTo>
                <a:cubicBezTo>
                  <a:pt x="234" y="9354"/>
                  <a:pt x="0" y="9694"/>
                  <a:pt x="0" y="10035"/>
                </a:cubicBezTo>
                <a:cubicBezTo>
                  <a:pt x="0" y="10375"/>
                  <a:pt x="0" y="10545"/>
                  <a:pt x="117" y="10545"/>
                </a:cubicBezTo>
                <a:cubicBezTo>
                  <a:pt x="7472" y="21430"/>
                  <a:pt x="7472" y="21430"/>
                  <a:pt x="7472" y="21430"/>
                </a:cubicBezTo>
                <a:cubicBezTo>
                  <a:pt x="7589" y="21600"/>
                  <a:pt x="7706" y="21600"/>
                  <a:pt x="7823" y="21600"/>
                </a:cubicBezTo>
                <a:cubicBezTo>
                  <a:pt x="7939" y="21600"/>
                  <a:pt x="8056" y="21430"/>
                  <a:pt x="8173" y="21430"/>
                </a:cubicBezTo>
                <a:cubicBezTo>
                  <a:pt x="8173" y="21430"/>
                  <a:pt x="8173" y="21430"/>
                  <a:pt x="8173" y="21430"/>
                </a:cubicBezTo>
                <a:cubicBezTo>
                  <a:pt x="21483" y="1361"/>
                  <a:pt x="21483" y="1361"/>
                  <a:pt x="21483" y="1361"/>
                </a:cubicBezTo>
                <a:cubicBezTo>
                  <a:pt x="21483" y="1361"/>
                  <a:pt x="21483" y="1361"/>
                  <a:pt x="21483" y="1361"/>
                </a:cubicBezTo>
                <a:cubicBezTo>
                  <a:pt x="21600" y="1191"/>
                  <a:pt x="21600" y="1020"/>
                  <a:pt x="21600" y="85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300"/>
            </a:pPr>
          </a:p>
        </p:txBody>
      </p:sp>
      <p:sp>
        <p:nvSpPr>
          <p:cNvPr id="176" name="Shape"/>
          <p:cNvSpPr/>
          <p:nvPr/>
        </p:nvSpPr>
        <p:spPr>
          <a:xfrm>
            <a:off x="817997" y="2493291"/>
            <a:ext cx="282990" cy="1939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50"/>
                </a:moveTo>
                <a:cubicBezTo>
                  <a:pt x="21600" y="340"/>
                  <a:pt x="21366" y="0"/>
                  <a:pt x="21133" y="0"/>
                </a:cubicBezTo>
                <a:cubicBezTo>
                  <a:pt x="21016" y="0"/>
                  <a:pt x="20899" y="170"/>
                  <a:pt x="20783" y="340"/>
                </a:cubicBezTo>
                <a:cubicBezTo>
                  <a:pt x="20783" y="340"/>
                  <a:pt x="20783" y="340"/>
                  <a:pt x="20783" y="340"/>
                </a:cubicBezTo>
                <a:cubicBezTo>
                  <a:pt x="7823" y="19899"/>
                  <a:pt x="7823" y="19899"/>
                  <a:pt x="7823" y="19899"/>
                </a:cubicBezTo>
                <a:cubicBezTo>
                  <a:pt x="817" y="9524"/>
                  <a:pt x="817" y="9524"/>
                  <a:pt x="817" y="9524"/>
                </a:cubicBezTo>
                <a:cubicBezTo>
                  <a:pt x="701" y="9524"/>
                  <a:pt x="584" y="9354"/>
                  <a:pt x="467" y="9354"/>
                </a:cubicBezTo>
                <a:cubicBezTo>
                  <a:pt x="234" y="9354"/>
                  <a:pt x="0" y="9694"/>
                  <a:pt x="0" y="10035"/>
                </a:cubicBezTo>
                <a:cubicBezTo>
                  <a:pt x="0" y="10375"/>
                  <a:pt x="0" y="10545"/>
                  <a:pt x="117" y="10545"/>
                </a:cubicBezTo>
                <a:cubicBezTo>
                  <a:pt x="7472" y="21430"/>
                  <a:pt x="7472" y="21430"/>
                  <a:pt x="7472" y="21430"/>
                </a:cubicBezTo>
                <a:cubicBezTo>
                  <a:pt x="7589" y="21600"/>
                  <a:pt x="7706" y="21600"/>
                  <a:pt x="7823" y="21600"/>
                </a:cubicBezTo>
                <a:cubicBezTo>
                  <a:pt x="7939" y="21600"/>
                  <a:pt x="8056" y="21430"/>
                  <a:pt x="8173" y="21430"/>
                </a:cubicBezTo>
                <a:cubicBezTo>
                  <a:pt x="8173" y="21430"/>
                  <a:pt x="8173" y="21430"/>
                  <a:pt x="8173" y="21430"/>
                </a:cubicBezTo>
                <a:cubicBezTo>
                  <a:pt x="21483" y="1361"/>
                  <a:pt x="21483" y="1361"/>
                  <a:pt x="21483" y="1361"/>
                </a:cubicBezTo>
                <a:cubicBezTo>
                  <a:pt x="21483" y="1361"/>
                  <a:pt x="21483" y="1361"/>
                  <a:pt x="21483" y="1361"/>
                </a:cubicBezTo>
                <a:cubicBezTo>
                  <a:pt x="21600" y="1191"/>
                  <a:pt x="21600" y="1020"/>
                  <a:pt x="21600" y="85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300"/>
            </a:pPr>
          </a:p>
        </p:txBody>
      </p:sp>
      <p:sp>
        <p:nvSpPr>
          <p:cNvPr id="177" name="Shape"/>
          <p:cNvSpPr/>
          <p:nvPr/>
        </p:nvSpPr>
        <p:spPr>
          <a:xfrm>
            <a:off x="817997" y="3255291"/>
            <a:ext cx="282990" cy="193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50"/>
                </a:moveTo>
                <a:cubicBezTo>
                  <a:pt x="21600" y="340"/>
                  <a:pt x="21366" y="0"/>
                  <a:pt x="21133" y="0"/>
                </a:cubicBezTo>
                <a:cubicBezTo>
                  <a:pt x="21016" y="0"/>
                  <a:pt x="20899" y="170"/>
                  <a:pt x="20783" y="340"/>
                </a:cubicBezTo>
                <a:cubicBezTo>
                  <a:pt x="20783" y="340"/>
                  <a:pt x="20783" y="340"/>
                  <a:pt x="20783" y="340"/>
                </a:cubicBezTo>
                <a:cubicBezTo>
                  <a:pt x="7823" y="19899"/>
                  <a:pt x="7823" y="19899"/>
                  <a:pt x="7823" y="19899"/>
                </a:cubicBezTo>
                <a:cubicBezTo>
                  <a:pt x="817" y="9524"/>
                  <a:pt x="817" y="9524"/>
                  <a:pt x="817" y="9524"/>
                </a:cubicBezTo>
                <a:cubicBezTo>
                  <a:pt x="701" y="9524"/>
                  <a:pt x="584" y="9354"/>
                  <a:pt x="467" y="9354"/>
                </a:cubicBezTo>
                <a:cubicBezTo>
                  <a:pt x="234" y="9354"/>
                  <a:pt x="0" y="9694"/>
                  <a:pt x="0" y="10035"/>
                </a:cubicBezTo>
                <a:cubicBezTo>
                  <a:pt x="0" y="10375"/>
                  <a:pt x="0" y="10545"/>
                  <a:pt x="117" y="10545"/>
                </a:cubicBezTo>
                <a:cubicBezTo>
                  <a:pt x="7472" y="21430"/>
                  <a:pt x="7472" y="21430"/>
                  <a:pt x="7472" y="21430"/>
                </a:cubicBezTo>
                <a:cubicBezTo>
                  <a:pt x="7589" y="21600"/>
                  <a:pt x="7706" y="21600"/>
                  <a:pt x="7823" y="21600"/>
                </a:cubicBezTo>
                <a:cubicBezTo>
                  <a:pt x="7939" y="21600"/>
                  <a:pt x="8056" y="21430"/>
                  <a:pt x="8173" y="21430"/>
                </a:cubicBezTo>
                <a:cubicBezTo>
                  <a:pt x="8173" y="21430"/>
                  <a:pt x="8173" y="21430"/>
                  <a:pt x="8173" y="21430"/>
                </a:cubicBezTo>
                <a:cubicBezTo>
                  <a:pt x="21483" y="1361"/>
                  <a:pt x="21483" y="1361"/>
                  <a:pt x="21483" y="1361"/>
                </a:cubicBezTo>
                <a:cubicBezTo>
                  <a:pt x="21483" y="1361"/>
                  <a:pt x="21483" y="1361"/>
                  <a:pt x="21483" y="1361"/>
                </a:cubicBezTo>
                <a:cubicBezTo>
                  <a:pt x="21600" y="1191"/>
                  <a:pt x="21600" y="1020"/>
                  <a:pt x="21600" y="85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300"/>
            </a:pPr>
          </a:p>
        </p:txBody>
      </p:sp>
      <p:sp>
        <p:nvSpPr>
          <p:cNvPr id="178" name="Shape"/>
          <p:cNvSpPr/>
          <p:nvPr/>
        </p:nvSpPr>
        <p:spPr>
          <a:xfrm>
            <a:off x="817997" y="3890291"/>
            <a:ext cx="282990" cy="193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50"/>
                </a:moveTo>
                <a:cubicBezTo>
                  <a:pt x="21600" y="340"/>
                  <a:pt x="21366" y="0"/>
                  <a:pt x="21133" y="0"/>
                </a:cubicBezTo>
                <a:cubicBezTo>
                  <a:pt x="21016" y="0"/>
                  <a:pt x="20899" y="170"/>
                  <a:pt x="20783" y="340"/>
                </a:cubicBezTo>
                <a:cubicBezTo>
                  <a:pt x="20783" y="340"/>
                  <a:pt x="20783" y="340"/>
                  <a:pt x="20783" y="340"/>
                </a:cubicBezTo>
                <a:cubicBezTo>
                  <a:pt x="7823" y="19899"/>
                  <a:pt x="7823" y="19899"/>
                  <a:pt x="7823" y="19899"/>
                </a:cubicBezTo>
                <a:cubicBezTo>
                  <a:pt x="817" y="9524"/>
                  <a:pt x="817" y="9524"/>
                  <a:pt x="817" y="9524"/>
                </a:cubicBezTo>
                <a:cubicBezTo>
                  <a:pt x="701" y="9524"/>
                  <a:pt x="584" y="9354"/>
                  <a:pt x="467" y="9354"/>
                </a:cubicBezTo>
                <a:cubicBezTo>
                  <a:pt x="234" y="9354"/>
                  <a:pt x="0" y="9694"/>
                  <a:pt x="0" y="10035"/>
                </a:cubicBezTo>
                <a:cubicBezTo>
                  <a:pt x="0" y="10375"/>
                  <a:pt x="0" y="10545"/>
                  <a:pt x="117" y="10545"/>
                </a:cubicBezTo>
                <a:cubicBezTo>
                  <a:pt x="7472" y="21430"/>
                  <a:pt x="7472" y="21430"/>
                  <a:pt x="7472" y="21430"/>
                </a:cubicBezTo>
                <a:cubicBezTo>
                  <a:pt x="7589" y="21600"/>
                  <a:pt x="7706" y="21600"/>
                  <a:pt x="7823" y="21600"/>
                </a:cubicBezTo>
                <a:cubicBezTo>
                  <a:pt x="7939" y="21600"/>
                  <a:pt x="8056" y="21430"/>
                  <a:pt x="8173" y="21430"/>
                </a:cubicBezTo>
                <a:cubicBezTo>
                  <a:pt x="8173" y="21430"/>
                  <a:pt x="8173" y="21430"/>
                  <a:pt x="8173" y="21430"/>
                </a:cubicBezTo>
                <a:cubicBezTo>
                  <a:pt x="21483" y="1361"/>
                  <a:pt x="21483" y="1361"/>
                  <a:pt x="21483" y="1361"/>
                </a:cubicBezTo>
                <a:cubicBezTo>
                  <a:pt x="21483" y="1361"/>
                  <a:pt x="21483" y="1361"/>
                  <a:pt x="21483" y="1361"/>
                </a:cubicBezTo>
                <a:cubicBezTo>
                  <a:pt x="21600" y="1191"/>
                  <a:pt x="21600" y="1020"/>
                  <a:pt x="21600" y="85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3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lide Number"/>
          <p:cNvSpPr txBox="1"/>
          <p:nvPr>
            <p:ph type="sldNum" sz="quarter" idx="4294967295"/>
          </p:nvPr>
        </p:nvSpPr>
        <p:spPr>
          <a:xfrm>
            <a:off x="7010400" y="4585017"/>
            <a:ext cx="2133600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  <p:sp>
        <p:nvSpPr>
          <p:cNvPr id="181" name="Shape"/>
          <p:cNvSpPr/>
          <p:nvPr/>
        </p:nvSpPr>
        <p:spPr>
          <a:xfrm>
            <a:off x="3683489" y="0"/>
            <a:ext cx="5460511" cy="5143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22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miter lim="400000"/>
            <a:tailEnd type="triangle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82" name="Shape"/>
          <p:cNvSpPr/>
          <p:nvPr/>
        </p:nvSpPr>
        <p:spPr>
          <a:xfrm>
            <a:off x="3688691" y="0"/>
            <a:ext cx="5460512" cy="5143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22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13191C">
              <a:alpha val="45026"/>
            </a:srgbClr>
          </a:solidFill>
          <a:ln w="12700">
            <a:miter lim="400000"/>
            <a:tailEnd type="triangle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83" name="What are we known for vs. what do we want to be known for?"/>
          <p:cNvSpPr txBox="1"/>
          <p:nvPr/>
        </p:nvSpPr>
        <p:spPr>
          <a:xfrm>
            <a:off x="711586" y="3469840"/>
            <a:ext cx="2712920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sz="1000">
                <a:latin typeface="Calibri Light"/>
                <a:ea typeface="Calibri Light"/>
                <a:cs typeface="Calibri Light"/>
                <a:sym typeface="Calibri Light"/>
              </a:rPr>
              <a:t>What are we known for vs. what do we want to be known for?</a:t>
            </a:r>
          </a:p>
        </p:txBody>
      </p:sp>
      <p:sp>
        <p:nvSpPr>
          <p:cNvPr id="184" name="GETTING ON THE SAME PAGE"/>
          <p:cNvSpPr txBox="1"/>
          <p:nvPr/>
        </p:nvSpPr>
        <p:spPr>
          <a:xfrm>
            <a:off x="711586" y="3101214"/>
            <a:ext cx="1796162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cap="all" sz="1000"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sz="1000">
                <a:latin typeface="Raleway Bold"/>
                <a:ea typeface="Raleway Bold"/>
                <a:cs typeface="Raleway Bold"/>
                <a:sym typeface="Raleway Bold"/>
              </a:rPr>
              <a:t>GETTING ON THE SAME PAGE</a:t>
            </a:r>
          </a:p>
        </p:txBody>
      </p:sp>
      <p:sp>
        <p:nvSpPr>
          <p:cNvPr id="185" name="POSITIONING  OUR SCHOOL"/>
          <p:cNvSpPr txBox="1"/>
          <p:nvPr/>
        </p:nvSpPr>
        <p:spPr>
          <a:xfrm>
            <a:off x="711587" y="1219344"/>
            <a:ext cx="2400910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rPr sz="2800">
                <a:latin typeface="Raleway Bold"/>
                <a:ea typeface="Raleway Bold"/>
                <a:cs typeface="Raleway Bold"/>
                <a:sym typeface="Raleway Bold"/>
              </a:rPr>
              <a:t>POSITIONING </a:t>
            </a:r>
            <a:br>
              <a:rPr sz="2800">
                <a:latin typeface="Raleway Bold"/>
                <a:ea typeface="Raleway Bold"/>
                <a:cs typeface="Raleway Bold"/>
                <a:sym typeface="Raleway Bold"/>
              </a:rPr>
            </a:br>
            <a:r>
              <a:rPr sz="2800">
                <a:latin typeface="Raleway Bold"/>
                <a:ea typeface="Raleway Bold"/>
                <a:cs typeface="Raleway Bold"/>
                <a:sym typeface="Raleway Bold"/>
              </a:rPr>
              <a:t>OUR SCHOOL</a:t>
            </a:r>
          </a:p>
        </p:txBody>
      </p:sp>
      <p:sp>
        <p:nvSpPr>
          <p:cNvPr id="186" name="Line"/>
          <p:cNvSpPr/>
          <p:nvPr/>
        </p:nvSpPr>
        <p:spPr>
          <a:xfrm flipH="1">
            <a:off x="711586" y="2827746"/>
            <a:ext cx="907552" cy="1"/>
          </a:xfrm>
          <a:prstGeom prst="line">
            <a:avLst/>
          </a:prstGeom>
          <a:ln w="25400">
            <a:solidFill>
              <a:schemeClr val="accent2"/>
            </a:solidFill>
            <a:bevel/>
          </a:ln>
        </p:spPr>
        <p:txBody>
          <a:bodyPr lIns="45719" rIns="45719"/>
          <a:lstStyle/>
          <a:p>
            <a:pPr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pic>
        <p:nvPicPr>
          <p:cNvPr id="187" name="your-school-logo.jpg" descr="your-school-log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3398" y="471066"/>
            <a:ext cx="630251" cy="5495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OUR COMPAN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OUR COMPANY</a:t>
            </a:r>
          </a:p>
        </p:txBody>
      </p:sp>
      <p:sp>
        <p:nvSpPr>
          <p:cNvPr id="1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  <p:sp>
        <p:nvSpPr>
          <p:cNvPr id="191" name="Rectangle"/>
          <p:cNvSpPr/>
          <p:nvPr/>
        </p:nvSpPr>
        <p:spPr>
          <a:xfrm>
            <a:off x="0" y="-1"/>
            <a:ext cx="9144000" cy="5143501"/>
          </a:xfrm>
          <a:prstGeom prst="rect">
            <a:avLst/>
          </a:prstGeom>
          <a:solidFill>
            <a:srgbClr val="D9D9D9"/>
          </a:solidFill>
          <a:ln w="12700">
            <a:miter lim="400000"/>
            <a:tailEnd type="triangle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92" name="Rectangle"/>
          <p:cNvSpPr/>
          <p:nvPr/>
        </p:nvSpPr>
        <p:spPr>
          <a:xfrm>
            <a:off x="0" y="-1"/>
            <a:ext cx="9144000" cy="3298769"/>
          </a:xfrm>
          <a:prstGeom prst="rect">
            <a:avLst/>
          </a:prstGeom>
          <a:solidFill>
            <a:srgbClr val="13191C">
              <a:alpha val="76000"/>
            </a:srgbClr>
          </a:solidFill>
          <a:ln w="12700">
            <a:miter lim="400000"/>
            <a:tailEnd type="triangle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93" name="In other words: how we are/want to be perceived by our customers."/>
          <p:cNvSpPr txBox="1"/>
          <p:nvPr/>
        </p:nvSpPr>
        <p:spPr>
          <a:xfrm>
            <a:off x="1871303" y="3836549"/>
            <a:ext cx="576564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424242"/>
                </a:solidFill>
              </a:defRPr>
            </a:lvl1pPr>
          </a:lstStyle>
          <a:p>
            <a:pPr/>
            <a:r>
              <a:t>In other words: how we are/want to be perceived by our customers.</a:t>
            </a:r>
          </a:p>
        </p:txBody>
      </p:sp>
      <p:sp>
        <p:nvSpPr>
          <p:cNvPr id="194" name="“Positioning refers to the customer's perceptions of the place a product or brand occupies in a market segment. In some markets, a position is achieved by associating the benefits of a brand with the needs or life style of the segments. More often, positioning involves the differentiation of the company's offering from the competition by making or implying a comparison in terms of specific attributes.” -AMA"/>
          <p:cNvSpPr txBox="1"/>
          <p:nvPr/>
        </p:nvSpPr>
        <p:spPr>
          <a:xfrm>
            <a:off x="1871303" y="929220"/>
            <a:ext cx="5856161" cy="204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“Positioning refers to the customer's perceptions of the place a product or brand occupies in a market segment. In some markets, a position is achieved by associating the benefits of a brand with the needs or life style of the segments. More often, positioning involves the differentiation of the company's offering from the competition by making or implying a comparison in terms of specific attributes.” -AMA</a:t>
            </a:r>
          </a:p>
        </p:txBody>
      </p:sp>
      <p:sp>
        <p:nvSpPr>
          <p:cNvPr id="195" name="DEFINITION OF POSITIONING"/>
          <p:cNvSpPr txBox="1"/>
          <p:nvPr/>
        </p:nvSpPr>
        <p:spPr>
          <a:xfrm>
            <a:off x="600193" y="283123"/>
            <a:ext cx="6096001" cy="356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 sz="140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DEFINITION OF POSITIONING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OUR COMPAN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OUR COMPANY</a:t>
            </a:r>
          </a:p>
        </p:txBody>
      </p:sp>
      <p:sp>
        <p:nvSpPr>
          <p:cNvPr id="1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  <p:sp>
        <p:nvSpPr>
          <p:cNvPr id="199" name="Rectangle"/>
          <p:cNvSpPr/>
          <p:nvPr/>
        </p:nvSpPr>
        <p:spPr>
          <a:xfrm>
            <a:off x="0" y="-1"/>
            <a:ext cx="9144000" cy="5143501"/>
          </a:xfrm>
          <a:prstGeom prst="rect">
            <a:avLst/>
          </a:prstGeom>
          <a:solidFill>
            <a:srgbClr val="D9D9D9"/>
          </a:solidFill>
          <a:ln w="12700">
            <a:miter lim="400000"/>
            <a:tailEnd type="triangle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00" name="Rectangle"/>
          <p:cNvSpPr/>
          <p:nvPr/>
        </p:nvSpPr>
        <p:spPr>
          <a:xfrm>
            <a:off x="0" y="-1"/>
            <a:ext cx="9144000" cy="3298769"/>
          </a:xfrm>
          <a:prstGeom prst="rect">
            <a:avLst/>
          </a:prstGeom>
          <a:solidFill>
            <a:srgbClr val="13191C">
              <a:alpha val="76000"/>
            </a:srgbClr>
          </a:solidFill>
          <a:ln w="12700">
            <a:miter lim="400000"/>
            <a:tailEnd type="triangle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01" name="Elevator Speech: [in the simplest form possible] - who are you?"/>
          <p:cNvSpPr txBox="1"/>
          <p:nvPr/>
        </p:nvSpPr>
        <p:spPr>
          <a:xfrm>
            <a:off x="1871303" y="3836549"/>
            <a:ext cx="576564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424242"/>
                </a:solidFill>
              </a:defRPr>
            </a:pPr>
            <a:r>
              <a:t>Elevator Speech</a:t>
            </a:r>
            <a:r>
              <a:t>: [in the simplest form possible] - who are you?</a:t>
            </a:r>
          </a:p>
        </p:txBody>
      </p:sp>
      <p:sp>
        <p:nvSpPr>
          <p:cNvPr id="202" name="Insert your formal positioning statement here"/>
          <p:cNvSpPr txBox="1"/>
          <p:nvPr/>
        </p:nvSpPr>
        <p:spPr>
          <a:xfrm>
            <a:off x="1871303" y="1767420"/>
            <a:ext cx="585616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Insert your formal positioning statement here</a:t>
            </a:r>
          </a:p>
        </p:txBody>
      </p:sp>
      <p:sp>
        <p:nvSpPr>
          <p:cNvPr id="203" name="OUR POSITION"/>
          <p:cNvSpPr txBox="1"/>
          <p:nvPr/>
        </p:nvSpPr>
        <p:spPr>
          <a:xfrm>
            <a:off x="600193" y="283123"/>
            <a:ext cx="6096001" cy="356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 sz="140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OUR POSITION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lide Number"/>
          <p:cNvSpPr txBox="1"/>
          <p:nvPr>
            <p:ph type="sldNum" sz="quarter" idx="4294967295"/>
          </p:nvPr>
        </p:nvSpPr>
        <p:spPr>
          <a:xfrm>
            <a:off x="7010400" y="4585017"/>
            <a:ext cx="2133600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  <p:sp>
        <p:nvSpPr>
          <p:cNvPr id="206" name="Shape"/>
          <p:cNvSpPr/>
          <p:nvPr/>
        </p:nvSpPr>
        <p:spPr>
          <a:xfrm>
            <a:off x="3683489" y="0"/>
            <a:ext cx="5460511" cy="5143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22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miter lim="400000"/>
            <a:tailEnd type="triangle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07" name="Shape"/>
          <p:cNvSpPr/>
          <p:nvPr/>
        </p:nvSpPr>
        <p:spPr>
          <a:xfrm>
            <a:off x="3688691" y="0"/>
            <a:ext cx="5460512" cy="5143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22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13191C">
              <a:alpha val="41837"/>
            </a:srgbClr>
          </a:solidFill>
          <a:ln w="12700">
            <a:miter lim="400000"/>
            <a:tailEnd type="triangle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08" name="How is our draw-area population changing and how might that affect our marketing decisions?"/>
          <p:cNvSpPr txBox="1"/>
          <p:nvPr/>
        </p:nvSpPr>
        <p:spPr>
          <a:xfrm>
            <a:off x="711586" y="3469840"/>
            <a:ext cx="3171704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sz="1000">
                <a:latin typeface="Calibri Light"/>
                <a:ea typeface="Calibri Light"/>
                <a:cs typeface="Calibri Light"/>
                <a:sym typeface="Calibri Light"/>
              </a:rPr>
              <a:t>How is our draw-area population changing and how might that affect our marketing decisions?</a:t>
            </a:r>
          </a:p>
        </p:txBody>
      </p:sp>
      <p:sp>
        <p:nvSpPr>
          <p:cNvPr id="209" name="Is our area changing?"/>
          <p:cNvSpPr txBox="1"/>
          <p:nvPr/>
        </p:nvSpPr>
        <p:spPr>
          <a:xfrm>
            <a:off x="711586" y="3101214"/>
            <a:ext cx="1560704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cap="all" sz="1000"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sz="1000">
                <a:latin typeface="Raleway Bold"/>
                <a:ea typeface="Raleway Bold"/>
                <a:cs typeface="Raleway Bold"/>
                <a:sym typeface="Raleway Bold"/>
              </a:rPr>
              <a:t>Is our area changing?</a:t>
            </a:r>
          </a:p>
        </p:txBody>
      </p:sp>
      <p:sp>
        <p:nvSpPr>
          <p:cNvPr id="210" name="DEMOGRAPHIC HIGHLIGHTS"/>
          <p:cNvSpPr txBox="1"/>
          <p:nvPr/>
        </p:nvSpPr>
        <p:spPr>
          <a:xfrm>
            <a:off x="711587" y="1219344"/>
            <a:ext cx="261889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rPr sz="2800">
                <a:latin typeface="Raleway Bold"/>
                <a:ea typeface="Raleway Bold"/>
                <a:cs typeface="Raleway Bold"/>
                <a:sym typeface="Raleway Bold"/>
              </a:rPr>
              <a:t>DEMOGRAPHIC</a:t>
            </a:r>
            <a:br>
              <a:rPr sz="2800">
                <a:latin typeface="Raleway Bold"/>
                <a:ea typeface="Raleway Bold"/>
                <a:cs typeface="Raleway Bold"/>
                <a:sym typeface="Raleway Bold"/>
              </a:rPr>
            </a:br>
            <a:r>
              <a:rPr sz="2800">
                <a:latin typeface="Raleway Bold"/>
                <a:ea typeface="Raleway Bold"/>
                <a:cs typeface="Raleway Bold"/>
                <a:sym typeface="Raleway Bold"/>
              </a:rPr>
              <a:t>HIGHLIGHTS</a:t>
            </a:r>
          </a:p>
        </p:txBody>
      </p:sp>
      <p:sp>
        <p:nvSpPr>
          <p:cNvPr id="211" name="Line"/>
          <p:cNvSpPr/>
          <p:nvPr/>
        </p:nvSpPr>
        <p:spPr>
          <a:xfrm flipH="1">
            <a:off x="711586" y="2827746"/>
            <a:ext cx="907552" cy="1"/>
          </a:xfrm>
          <a:prstGeom prst="line">
            <a:avLst/>
          </a:prstGeom>
          <a:ln w="25400">
            <a:solidFill>
              <a:schemeClr val="accent2"/>
            </a:solidFill>
            <a:bevel/>
          </a:ln>
        </p:spPr>
        <p:txBody>
          <a:bodyPr lIns="45719" rIns="45719"/>
          <a:lstStyle/>
          <a:p>
            <a:pPr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pic>
        <p:nvPicPr>
          <p:cNvPr id="212" name="your-school-logo.jpg" descr="your-school-log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3398" y="471066"/>
            <a:ext cx="630251" cy="5495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Demographic highligh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Demographic highlights</a:t>
            </a:r>
          </a:p>
        </p:txBody>
      </p:sp>
      <p:sp>
        <p:nvSpPr>
          <p:cNvPr id="2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  <p:sp>
        <p:nvSpPr>
          <p:cNvPr id="216" name="Households with kids 0-17 expected to decrease 5.61%…"/>
          <p:cNvSpPr txBox="1"/>
          <p:nvPr/>
        </p:nvSpPr>
        <p:spPr>
          <a:xfrm>
            <a:off x="603662" y="1217691"/>
            <a:ext cx="3206338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00263" indent="-100263">
              <a:buSzPct val="100000"/>
              <a:buChar char="•"/>
              <a:defRPr>
                <a:solidFill>
                  <a:srgbClr val="424242"/>
                </a:solidFill>
              </a:defRPr>
            </a:pPr>
            <a:r>
              <a:rPr sz="1000"/>
              <a:t>Households with kids 0-17 expected to decrease 5.61%</a:t>
            </a:r>
            <a:endParaRPr sz="1000"/>
          </a:p>
          <a:p>
            <a:pPr marL="100263" indent="-100263">
              <a:buSzPct val="100000"/>
              <a:buChar char="•"/>
              <a:defRPr>
                <a:solidFill>
                  <a:srgbClr val="424242"/>
                </a:solidFill>
              </a:defRPr>
            </a:pPr>
            <a:r>
              <a:rPr sz="1000"/>
              <a:t>Population in private schools expected to increase 18%</a:t>
            </a:r>
          </a:p>
        </p:txBody>
      </p:sp>
      <p:sp>
        <p:nvSpPr>
          <p:cNvPr id="217" name="CBSA Demographics"/>
          <p:cNvSpPr txBox="1"/>
          <p:nvPr/>
        </p:nvSpPr>
        <p:spPr>
          <a:xfrm>
            <a:off x="603663" y="1015288"/>
            <a:ext cx="1474471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cap="all" sz="1000"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sz="1000">
                <a:latin typeface="Raleway Bold"/>
                <a:ea typeface="Raleway Bold"/>
                <a:cs typeface="Raleway Bold"/>
                <a:sym typeface="Raleway Bold"/>
              </a:rPr>
              <a:t>CBSA Demographics</a:t>
            </a:r>
          </a:p>
        </p:txBody>
      </p:sp>
      <p:sp>
        <p:nvSpPr>
          <p:cNvPr id="218" name="6.67% increase in school-aged kids…"/>
          <p:cNvSpPr txBox="1"/>
          <p:nvPr/>
        </p:nvSpPr>
        <p:spPr>
          <a:xfrm>
            <a:off x="603662" y="2090739"/>
            <a:ext cx="3206338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00263" indent="-100263">
              <a:buSzPct val="100000"/>
              <a:buChar char="•"/>
              <a:defRPr>
                <a:solidFill>
                  <a:srgbClr val="424242"/>
                </a:solidFill>
              </a:defRPr>
            </a:pPr>
            <a:r>
              <a:rPr sz="1000"/>
              <a:t>6.67% increase in school-aged kids</a:t>
            </a:r>
            <a:endParaRPr sz="1000"/>
          </a:p>
          <a:p>
            <a:pPr marL="100263" indent="-100263">
              <a:buSzPct val="100000"/>
              <a:buChar char="•"/>
              <a:defRPr>
                <a:solidFill>
                  <a:srgbClr val="424242"/>
                </a:solidFill>
              </a:defRPr>
            </a:pPr>
            <a:r>
              <a:rPr sz="1000"/>
              <a:t>Families with kids aged 0-4 and income 150k-199k expected to increase 21.23%</a:t>
            </a:r>
          </a:p>
        </p:txBody>
      </p:sp>
      <p:sp>
        <p:nvSpPr>
          <p:cNvPr id="219" name="City Demographics"/>
          <p:cNvSpPr txBox="1"/>
          <p:nvPr/>
        </p:nvSpPr>
        <p:spPr>
          <a:xfrm>
            <a:off x="603663" y="1888336"/>
            <a:ext cx="1424814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cap="all" sz="1000"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sz="1000">
                <a:latin typeface="Raleway Bold"/>
                <a:ea typeface="Raleway Bold"/>
                <a:cs typeface="Raleway Bold"/>
                <a:sym typeface="Raleway Bold"/>
              </a:rPr>
              <a:t>City Demographics</a:t>
            </a:r>
          </a:p>
        </p:txBody>
      </p:sp>
      <p:sp>
        <p:nvSpPr>
          <p:cNvPr id="220" name="Rectangle"/>
          <p:cNvSpPr/>
          <p:nvPr/>
        </p:nvSpPr>
        <p:spPr>
          <a:xfrm>
            <a:off x="4870824" y="1069119"/>
            <a:ext cx="3744072" cy="3165415"/>
          </a:xfrm>
          <a:prstGeom prst="rect">
            <a:avLst/>
          </a:prstGeom>
          <a:solidFill>
            <a:srgbClr val="D9D9D9"/>
          </a:solidFill>
          <a:ln w="12700">
            <a:miter lim="400000"/>
            <a:tailEnd type="triangle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Demographic highligh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Demographic highlights</a:t>
            </a:r>
          </a:p>
        </p:txBody>
      </p:sp>
      <p:sp>
        <p:nvSpPr>
          <p:cNvPr id="2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  <p:grpSp>
        <p:nvGrpSpPr>
          <p:cNvPr id="226" name="Group"/>
          <p:cNvGrpSpPr/>
          <p:nvPr/>
        </p:nvGrpSpPr>
        <p:grpSpPr>
          <a:xfrm>
            <a:off x="782919" y="1069119"/>
            <a:ext cx="499037" cy="499037"/>
            <a:chOff x="0" y="0"/>
            <a:chExt cx="499036" cy="499036"/>
          </a:xfrm>
        </p:grpSpPr>
        <p:sp>
          <p:nvSpPr>
            <p:cNvPr id="224" name="Circle"/>
            <p:cNvSpPr/>
            <p:nvPr/>
          </p:nvSpPr>
          <p:spPr>
            <a:xfrm>
              <a:off x="-1" y="-1"/>
              <a:ext cx="499038" cy="499038"/>
            </a:xfrm>
            <a:prstGeom prst="ellipse">
              <a:avLst/>
            </a:prstGeom>
            <a:noFill/>
            <a:ln w="9525" cap="flat">
              <a:solidFill>
                <a:schemeClr val="accent1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/>
              </a:pPr>
            </a:p>
          </p:txBody>
        </p:sp>
        <p:sp>
          <p:nvSpPr>
            <p:cNvPr id="225" name="1"/>
            <p:cNvSpPr txBox="1"/>
            <p:nvPr/>
          </p:nvSpPr>
          <p:spPr>
            <a:xfrm>
              <a:off x="73081" y="95848"/>
              <a:ext cx="352874" cy="307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400"/>
              </a:lvl1pPr>
            </a:lstStyle>
            <a:p>
              <a:pPr>
                <a:defRPr sz="1800">
                  <a:solidFill>
                    <a:srgbClr val="FFFFFF"/>
                  </a:solidFill>
                </a:defRPr>
              </a:pPr>
              <a:r>
                <a:rPr sz="1400">
                  <a:solidFill>
                    <a:srgbClr val="000000"/>
                  </a:solidFill>
                </a:rPr>
                <a:t>1</a:t>
              </a:r>
            </a:p>
          </p:txBody>
        </p:sp>
      </p:grpSp>
      <p:sp>
        <p:nvSpPr>
          <p:cNvPr id="227" name="No dramatic increase in school-aged children…"/>
          <p:cNvSpPr txBox="1"/>
          <p:nvPr/>
        </p:nvSpPr>
        <p:spPr>
          <a:xfrm>
            <a:off x="1365662" y="1217691"/>
            <a:ext cx="3206338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00263" indent="-100263">
              <a:buSzPct val="100000"/>
              <a:buChar char="•"/>
              <a:defRPr>
                <a:solidFill>
                  <a:srgbClr val="424242"/>
                </a:solidFill>
              </a:defRPr>
            </a:pPr>
            <a:r>
              <a:rPr sz="1000"/>
              <a:t>No dramatic increase in school-aged children</a:t>
            </a:r>
            <a:endParaRPr sz="1000"/>
          </a:p>
          <a:p>
            <a:pPr marL="100263" indent="-100263">
              <a:buSzPct val="100000"/>
              <a:buChar char="•"/>
              <a:defRPr>
                <a:solidFill>
                  <a:srgbClr val="424242"/>
                </a:solidFill>
              </a:defRPr>
            </a:pPr>
            <a:r>
              <a:rPr sz="1000"/>
              <a:t>Approx. 10% increase in kids attending private schools</a:t>
            </a:r>
          </a:p>
        </p:txBody>
      </p:sp>
      <p:sp>
        <p:nvSpPr>
          <p:cNvPr id="228" name="Bottom line"/>
          <p:cNvSpPr txBox="1"/>
          <p:nvPr/>
        </p:nvSpPr>
        <p:spPr>
          <a:xfrm>
            <a:off x="1365663" y="1015288"/>
            <a:ext cx="95542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cap="all" sz="1000"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sz="1000">
                <a:latin typeface="Raleway Bold"/>
                <a:ea typeface="Raleway Bold"/>
                <a:cs typeface="Raleway Bold"/>
                <a:sym typeface="Raleway Bold"/>
              </a:rPr>
              <a:t>Bottom line</a:t>
            </a:r>
          </a:p>
        </p:txBody>
      </p:sp>
      <p:grpSp>
        <p:nvGrpSpPr>
          <p:cNvPr id="231" name="Group"/>
          <p:cNvGrpSpPr/>
          <p:nvPr/>
        </p:nvGrpSpPr>
        <p:grpSpPr>
          <a:xfrm>
            <a:off x="782919" y="1942165"/>
            <a:ext cx="499037" cy="499037"/>
            <a:chOff x="0" y="0"/>
            <a:chExt cx="499036" cy="499036"/>
          </a:xfrm>
        </p:grpSpPr>
        <p:sp>
          <p:nvSpPr>
            <p:cNvPr id="229" name="Circle"/>
            <p:cNvSpPr/>
            <p:nvPr/>
          </p:nvSpPr>
          <p:spPr>
            <a:xfrm>
              <a:off x="-1" y="-1"/>
              <a:ext cx="499038" cy="499038"/>
            </a:xfrm>
            <a:prstGeom prst="ellipse">
              <a:avLst/>
            </a:prstGeom>
            <a:noFill/>
            <a:ln w="9525" cap="flat">
              <a:solidFill>
                <a:schemeClr val="accent2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30" name="2"/>
            <p:cNvSpPr txBox="1"/>
            <p:nvPr/>
          </p:nvSpPr>
          <p:spPr>
            <a:xfrm>
              <a:off x="73081" y="95848"/>
              <a:ext cx="352874" cy="307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400"/>
              </a:lvl1pPr>
            </a:lstStyle>
            <a:p>
              <a:pPr>
                <a:defRPr sz="1800">
                  <a:solidFill>
                    <a:srgbClr val="FFFFFF"/>
                  </a:solidFill>
                </a:defRPr>
              </a:pPr>
              <a:r>
                <a:rPr sz="1400">
                  <a:solidFill>
                    <a:srgbClr val="000000"/>
                  </a:solidFill>
                </a:rPr>
                <a:t>2</a:t>
              </a:r>
            </a:p>
          </p:txBody>
        </p:sp>
      </p:grpSp>
      <p:sp>
        <p:nvSpPr>
          <p:cNvPr id="232" name="[insert analysis]…"/>
          <p:cNvSpPr txBox="1"/>
          <p:nvPr/>
        </p:nvSpPr>
        <p:spPr>
          <a:xfrm>
            <a:off x="1365662" y="2090739"/>
            <a:ext cx="3206338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00263" indent="-100263">
              <a:buSzPct val="100000"/>
              <a:buChar char="•"/>
              <a:defRPr>
                <a:solidFill>
                  <a:srgbClr val="424242"/>
                </a:solidFill>
              </a:defRPr>
            </a:pPr>
            <a:r>
              <a:rPr sz="1000"/>
              <a:t>[insert analysis]</a:t>
            </a:r>
            <a:endParaRPr sz="1000"/>
          </a:p>
          <a:p>
            <a:pPr marL="100263" indent="-100263">
              <a:buSzPct val="100000"/>
              <a:buChar char="•"/>
              <a:defRPr>
                <a:solidFill>
                  <a:srgbClr val="424242"/>
                </a:solidFill>
              </a:defRPr>
            </a:pPr>
            <a:r>
              <a:rPr sz="1000"/>
              <a:t>More sophisticated consumers</a:t>
            </a:r>
            <a:endParaRPr sz="1000"/>
          </a:p>
          <a:p>
            <a:pPr marL="100263" indent="-100263">
              <a:buSzPct val="100000"/>
              <a:buChar char="•"/>
              <a:defRPr>
                <a:solidFill>
                  <a:srgbClr val="424242"/>
                </a:solidFill>
              </a:defRPr>
            </a:pPr>
            <a:r>
              <a:rPr sz="1000"/>
              <a:t>More competition</a:t>
            </a:r>
          </a:p>
        </p:txBody>
      </p:sp>
      <p:sp>
        <p:nvSpPr>
          <p:cNvPr id="233" name="What does that mean?"/>
          <p:cNvSpPr txBox="1"/>
          <p:nvPr/>
        </p:nvSpPr>
        <p:spPr>
          <a:xfrm>
            <a:off x="1365663" y="1888336"/>
            <a:ext cx="1665987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cap="all" sz="1000"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sz="1000">
                <a:latin typeface="Raleway Bold"/>
                <a:ea typeface="Raleway Bold"/>
                <a:cs typeface="Raleway Bold"/>
                <a:sym typeface="Raleway Bold"/>
              </a:rPr>
              <a:t>What does that mean?</a:t>
            </a:r>
          </a:p>
        </p:txBody>
      </p:sp>
      <p:grpSp>
        <p:nvGrpSpPr>
          <p:cNvPr id="236" name="Group"/>
          <p:cNvGrpSpPr/>
          <p:nvPr/>
        </p:nvGrpSpPr>
        <p:grpSpPr>
          <a:xfrm>
            <a:off x="782919" y="2942213"/>
            <a:ext cx="499037" cy="499037"/>
            <a:chOff x="0" y="0"/>
            <a:chExt cx="499036" cy="499036"/>
          </a:xfrm>
        </p:grpSpPr>
        <p:sp>
          <p:nvSpPr>
            <p:cNvPr id="234" name="Circle"/>
            <p:cNvSpPr/>
            <p:nvPr/>
          </p:nvSpPr>
          <p:spPr>
            <a:xfrm>
              <a:off x="-1" y="-1"/>
              <a:ext cx="499038" cy="499038"/>
            </a:xfrm>
            <a:prstGeom prst="ellipse">
              <a:avLst/>
            </a:prstGeom>
            <a:noFill/>
            <a:ln w="9525" cap="flat">
              <a:solidFill>
                <a:schemeClr val="accent3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/>
              </a:pPr>
            </a:p>
          </p:txBody>
        </p:sp>
        <p:sp>
          <p:nvSpPr>
            <p:cNvPr id="235" name="3"/>
            <p:cNvSpPr txBox="1"/>
            <p:nvPr/>
          </p:nvSpPr>
          <p:spPr>
            <a:xfrm>
              <a:off x="73081" y="95848"/>
              <a:ext cx="352874" cy="307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400"/>
              </a:lvl1pPr>
            </a:lstStyle>
            <a:p>
              <a:pPr>
                <a:defRPr sz="1800">
                  <a:solidFill>
                    <a:srgbClr val="FFFFFF"/>
                  </a:solidFill>
                </a:defRPr>
              </a:pPr>
              <a:r>
                <a:rPr sz="1400">
                  <a:solidFill>
                    <a:srgbClr val="000000"/>
                  </a:solidFill>
                </a:rPr>
                <a:t>3</a:t>
              </a:r>
            </a:p>
          </p:txBody>
        </p:sp>
      </p:grpSp>
      <p:sp>
        <p:nvSpPr>
          <p:cNvPr id="237" name="[insert a project to tackle this]…"/>
          <p:cNvSpPr txBox="1"/>
          <p:nvPr/>
        </p:nvSpPr>
        <p:spPr>
          <a:xfrm>
            <a:off x="1365662" y="3090785"/>
            <a:ext cx="3206338" cy="75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00263" indent="-100263">
              <a:buSzPct val="100000"/>
              <a:buChar char="•"/>
              <a:defRPr>
                <a:solidFill>
                  <a:srgbClr val="424242"/>
                </a:solidFill>
              </a:defRPr>
            </a:pPr>
            <a:r>
              <a:rPr sz="1000"/>
              <a:t>[insert a project to tackle this]</a:t>
            </a:r>
            <a:endParaRPr sz="1000"/>
          </a:p>
          <a:p>
            <a:pPr marL="100263" indent="-100263">
              <a:buSzPct val="100000"/>
              <a:buChar char="•"/>
              <a:defRPr>
                <a:solidFill>
                  <a:srgbClr val="424242"/>
                </a:solidFill>
              </a:defRPr>
            </a:pPr>
            <a:r>
              <a:rPr sz="1000"/>
              <a:t>[insert a project to tackle this]</a:t>
            </a:r>
            <a:endParaRPr sz="1000"/>
          </a:p>
          <a:p>
            <a:pPr marL="100263" indent="-100263">
              <a:buSzPct val="100000"/>
              <a:buChar char="•"/>
              <a:defRPr>
                <a:solidFill>
                  <a:srgbClr val="424242"/>
                </a:solidFill>
              </a:defRPr>
            </a:pPr>
            <a:r>
              <a:rPr sz="1000"/>
              <a:t>[insert a project to tackle this]</a:t>
            </a:r>
            <a:endParaRPr sz="1000"/>
          </a:p>
          <a:p>
            <a:pPr marL="100263" indent="-100263">
              <a:buSzPct val="100000"/>
              <a:buChar char="•"/>
              <a:defRPr>
                <a:solidFill>
                  <a:srgbClr val="424242"/>
                </a:solidFill>
              </a:defRPr>
            </a:pPr>
            <a:r>
              <a:rPr sz="1000"/>
              <a:t>[insert a project to tackle this]</a:t>
            </a:r>
          </a:p>
        </p:txBody>
      </p:sp>
      <p:sp>
        <p:nvSpPr>
          <p:cNvPr id="238" name="What do we do about it?"/>
          <p:cNvSpPr txBox="1"/>
          <p:nvPr/>
        </p:nvSpPr>
        <p:spPr>
          <a:xfrm>
            <a:off x="1365663" y="2888382"/>
            <a:ext cx="1826769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cap="all" sz="1000"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sz="1000">
                <a:latin typeface="Raleway Bold"/>
                <a:ea typeface="Raleway Bold"/>
                <a:cs typeface="Raleway Bold"/>
                <a:sym typeface="Raleway Bold"/>
              </a:rPr>
              <a:t>What do we do about it?</a:t>
            </a:r>
          </a:p>
        </p:txBody>
      </p:sp>
      <p:sp>
        <p:nvSpPr>
          <p:cNvPr id="239" name="Rectangle"/>
          <p:cNvSpPr/>
          <p:nvPr/>
        </p:nvSpPr>
        <p:spPr>
          <a:xfrm>
            <a:off x="4870824" y="1069119"/>
            <a:ext cx="3744072" cy="3165415"/>
          </a:xfrm>
          <a:prstGeom prst="rect">
            <a:avLst/>
          </a:prstGeom>
          <a:solidFill>
            <a:srgbClr val="D9D9D9"/>
          </a:solidFill>
          <a:ln w="12700">
            <a:miter lim="400000"/>
            <a:tailEnd type="triangle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lide Number"/>
          <p:cNvSpPr txBox="1"/>
          <p:nvPr>
            <p:ph type="sldNum" sz="quarter" idx="4294967295"/>
          </p:nvPr>
        </p:nvSpPr>
        <p:spPr>
          <a:xfrm>
            <a:off x="7010400" y="4585017"/>
            <a:ext cx="2133600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  <p:sp>
        <p:nvSpPr>
          <p:cNvPr id="242" name="Shape"/>
          <p:cNvSpPr/>
          <p:nvPr/>
        </p:nvSpPr>
        <p:spPr>
          <a:xfrm>
            <a:off x="3683489" y="0"/>
            <a:ext cx="5460511" cy="5143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22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miter lim="400000"/>
            <a:tailEnd type="triangle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43" name="Shape"/>
          <p:cNvSpPr/>
          <p:nvPr/>
        </p:nvSpPr>
        <p:spPr>
          <a:xfrm>
            <a:off x="3688691" y="0"/>
            <a:ext cx="5460512" cy="5143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22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13191C">
              <a:alpha val="19654"/>
            </a:srgbClr>
          </a:solidFill>
          <a:ln w="12700">
            <a:miter lim="400000"/>
            <a:tailEnd type="triangle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44" name="Some of the projects planned to grow enrollment.…"/>
          <p:cNvSpPr txBox="1"/>
          <p:nvPr/>
        </p:nvSpPr>
        <p:spPr>
          <a:xfrm>
            <a:off x="711586" y="3469840"/>
            <a:ext cx="3171704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/>
            <a:r>
              <a:rPr sz="1000">
                <a:latin typeface="Calibri Light"/>
                <a:ea typeface="Calibri Light"/>
                <a:cs typeface="Calibri Light"/>
                <a:sym typeface="Calibri Light"/>
              </a:rPr>
              <a:t>Some of the projects planned to grow enrollment.</a:t>
            </a:r>
            <a:endParaRPr sz="1000"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100263" indent="-100263">
              <a:buSzPct val="100000"/>
              <a:buChar char="•"/>
            </a:pPr>
            <a:r>
              <a:rPr sz="1000">
                <a:latin typeface="Calibri Light"/>
                <a:ea typeface="Calibri Light"/>
                <a:cs typeface="Calibri Light"/>
                <a:sym typeface="Calibri Light"/>
              </a:rPr>
              <a:t>[Insert your big project categories here]</a:t>
            </a:r>
            <a:endParaRPr sz="1000"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100263" indent="-100263">
              <a:buSzPct val="100000"/>
              <a:buChar char="•"/>
            </a:pPr>
            <a:r>
              <a:rPr sz="1000">
                <a:latin typeface="Calibri Light"/>
                <a:ea typeface="Calibri Light"/>
                <a:cs typeface="Calibri Light"/>
                <a:sym typeface="Calibri Light"/>
              </a:rPr>
              <a:t>Research</a:t>
            </a:r>
            <a:endParaRPr sz="1000"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100263" indent="-100263">
              <a:buSzPct val="100000"/>
              <a:buChar char="•"/>
            </a:pPr>
            <a:r>
              <a:rPr sz="1000">
                <a:latin typeface="Calibri Light"/>
                <a:ea typeface="Calibri Light"/>
                <a:cs typeface="Calibri Light"/>
                <a:sym typeface="Calibri Light"/>
              </a:rPr>
              <a:t>Outreach</a:t>
            </a:r>
            <a:endParaRPr sz="1000"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100263" indent="-100263">
              <a:buSzPct val="100000"/>
              <a:buChar char="•"/>
            </a:pPr>
            <a:r>
              <a:rPr sz="1000">
                <a:latin typeface="Calibri Light"/>
                <a:ea typeface="Calibri Light"/>
                <a:cs typeface="Calibri Light"/>
                <a:sym typeface="Calibri Light"/>
              </a:rPr>
              <a:t>Internal Marketing</a:t>
            </a:r>
          </a:p>
        </p:txBody>
      </p:sp>
      <p:sp>
        <p:nvSpPr>
          <p:cNvPr id="245" name="What we’re doing"/>
          <p:cNvSpPr txBox="1"/>
          <p:nvPr/>
        </p:nvSpPr>
        <p:spPr>
          <a:xfrm>
            <a:off x="711586" y="3101214"/>
            <a:ext cx="1262381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cap="all" sz="1000"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sz="1000">
                <a:latin typeface="Raleway Bold"/>
                <a:ea typeface="Raleway Bold"/>
                <a:cs typeface="Raleway Bold"/>
                <a:sym typeface="Raleway Bold"/>
              </a:rPr>
              <a:t>What we’re doing</a:t>
            </a:r>
          </a:p>
        </p:txBody>
      </p:sp>
      <p:sp>
        <p:nvSpPr>
          <p:cNvPr id="246" name="2018-19 Strategic  Marketing Plan  Initiatives Highlights"/>
          <p:cNvSpPr txBox="1"/>
          <p:nvPr/>
        </p:nvSpPr>
        <p:spPr>
          <a:xfrm>
            <a:off x="711587" y="1219344"/>
            <a:ext cx="4256787" cy="125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cap="all" sz="2800">
                <a:latin typeface="Raleway Bold"/>
                <a:ea typeface="Raleway Bold"/>
                <a:cs typeface="Raleway Bold"/>
                <a:sym typeface="Raleway Bold"/>
              </a:defRPr>
            </a:pPr>
            <a:r>
              <a:t>2018-19 Strategic </a:t>
            </a:r>
            <a:br/>
            <a:r>
              <a:t>Marketing Plan </a:t>
            </a:r>
            <a:br/>
            <a:r>
              <a:t>Initiatives Highlights</a:t>
            </a:r>
          </a:p>
        </p:txBody>
      </p:sp>
      <p:sp>
        <p:nvSpPr>
          <p:cNvPr id="247" name="Line"/>
          <p:cNvSpPr/>
          <p:nvPr/>
        </p:nvSpPr>
        <p:spPr>
          <a:xfrm flipH="1">
            <a:off x="711586" y="2827746"/>
            <a:ext cx="907552" cy="1"/>
          </a:xfrm>
          <a:prstGeom prst="line">
            <a:avLst/>
          </a:prstGeom>
          <a:ln w="25400">
            <a:solidFill>
              <a:schemeClr val="accent2"/>
            </a:solidFill>
            <a:bevel/>
          </a:ln>
        </p:spPr>
        <p:txBody>
          <a:bodyPr lIns="45719" rIns="45719"/>
          <a:lstStyle/>
          <a:p>
            <a:pPr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pic>
        <p:nvPicPr>
          <p:cNvPr id="248" name="your-school-logo.jpg" descr="your-school-log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3398" y="471066"/>
            <a:ext cx="630251" cy="5495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7474F"/>
      </a:accent1>
      <a:accent2>
        <a:srgbClr val="455A64"/>
      </a:accent2>
      <a:accent3>
        <a:srgbClr val="546E7A"/>
      </a:accent3>
      <a:accent4>
        <a:srgbClr val="607D8B"/>
      </a:accent4>
      <a:accent5>
        <a:srgbClr val="78909C"/>
      </a:accent5>
      <a:accent6>
        <a:srgbClr val="90A4AE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7474F"/>
      </a:accent1>
      <a:accent2>
        <a:srgbClr val="455A64"/>
      </a:accent2>
      <a:accent3>
        <a:srgbClr val="546E7A"/>
      </a:accent3>
      <a:accent4>
        <a:srgbClr val="607D8B"/>
      </a:accent4>
      <a:accent5>
        <a:srgbClr val="78909C"/>
      </a:accent5>
      <a:accent6>
        <a:srgbClr val="90A4AE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